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77"/>
  </p:notesMasterIdLst>
  <p:handoutMasterIdLst>
    <p:handoutMasterId r:id="rId78"/>
  </p:handoutMasterIdLst>
  <p:sldIdLst>
    <p:sldId id="256" r:id="rId2"/>
    <p:sldId id="269" r:id="rId3"/>
    <p:sldId id="360" r:id="rId4"/>
    <p:sldId id="274" r:id="rId5"/>
    <p:sldId id="270" r:id="rId6"/>
    <p:sldId id="271" r:id="rId7"/>
    <p:sldId id="326" r:id="rId8"/>
    <p:sldId id="352" r:id="rId9"/>
    <p:sldId id="273" r:id="rId10"/>
    <p:sldId id="361" r:id="rId11"/>
    <p:sldId id="356" r:id="rId12"/>
    <p:sldId id="395" r:id="rId13"/>
    <p:sldId id="357" r:id="rId14"/>
    <p:sldId id="419" r:id="rId15"/>
    <p:sldId id="341" r:id="rId16"/>
    <p:sldId id="332" r:id="rId17"/>
    <p:sldId id="376" r:id="rId18"/>
    <p:sldId id="374" r:id="rId19"/>
    <p:sldId id="377" r:id="rId20"/>
    <p:sldId id="378" r:id="rId21"/>
    <p:sldId id="329" r:id="rId22"/>
    <p:sldId id="334" r:id="rId23"/>
    <p:sldId id="407" r:id="rId24"/>
    <p:sldId id="304" r:id="rId25"/>
    <p:sldId id="298" r:id="rId26"/>
    <p:sldId id="317" r:id="rId27"/>
    <p:sldId id="414" r:id="rId28"/>
    <p:sldId id="415" r:id="rId29"/>
    <p:sldId id="416" r:id="rId30"/>
    <p:sldId id="321" r:id="rId31"/>
    <p:sldId id="302" r:id="rId32"/>
    <p:sldId id="297" r:id="rId33"/>
    <p:sldId id="310" r:id="rId34"/>
    <p:sldId id="311" r:id="rId35"/>
    <p:sldId id="312" r:id="rId36"/>
    <p:sldId id="313" r:id="rId37"/>
    <p:sldId id="314" r:id="rId38"/>
    <p:sldId id="315" r:id="rId39"/>
    <p:sldId id="316" r:id="rId40"/>
    <p:sldId id="363" r:id="rId41"/>
    <p:sldId id="406" r:id="rId42"/>
    <p:sldId id="400" r:id="rId43"/>
    <p:sldId id="408" r:id="rId44"/>
    <p:sldId id="413" r:id="rId45"/>
    <p:sldId id="409" r:id="rId46"/>
    <p:sldId id="410" r:id="rId47"/>
    <p:sldId id="411" r:id="rId48"/>
    <p:sldId id="393" r:id="rId49"/>
    <p:sldId id="401" r:id="rId50"/>
    <p:sldId id="402" r:id="rId51"/>
    <p:sldId id="396" r:id="rId52"/>
    <p:sldId id="397" r:id="rId53"/>
    <p:sldId id="398" r:id="rId54"/>
    <p:sldId id="399" r:id="rId55"/>
    <p:sldId id="362" r:id="rId56"/>
    <p:sldId id="366" r:id="rId57"/>
    <p:sldId id="367" r:id="rId58"/>
    <p:sldId id="379" r:id="rId59"/>
    <p:sldId id="394" r:id="rId60"/>
    <p:sldId id="368" r:id="rId61"/>
    <p:sldId id="369" r:id="rId62"/>
    <p:sldId id="418" r:id="rId63"/>
    <p:sldId id="412" r:id="rId64"/>
    <p:sldId id="365" r:id="rId65"/>
    <p:sldId id="370" r:id="rId66"/>
    <p:sldId id="417" r:id="rId67"/>
    <p:sldId id="371" r:id="rId68"/>
    <p:sldId id="372" r:id="rId69"/>
    <p:sldId id="392" r:id="rId70"/>
    <p:sldId id="333" r:id="rId71"/>
    <p:sldId id="358" r:id="rId72"/>
    <p:sldId id="359" r:id="rId73"/>
    <p:sldId id="319" r:id="rId74"/>
    <p:sldId id="320" r:id="rId75"/>
    <p:sldId id="264" r:id="rId76"/>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mp; definitions" id="{1FC86C5A-6202-4E2B-90CD-677AE264C4CF}">
          <p14:sldIdLst>
            <p14:sldId id="256"/>
            <p14:sldId id="269"/>
            <p14:sldId id="360"/>
            <p14:sldId id="274"/>
            <p14:sldId id="270"/>
          </p14:sldIdLst>
        </p14:section>
        <p14:section name="Untitled Section" id="{DA644AAE-D825-498A-AAE5-3E53C607658C}">
          <p14:sldIdLst>
            <p14:sldId id="271"/>
            <p14:sldId id="326"/>
            <p14:sldId id="352"/>
            <p14:sldId id="273"/>
            <p14:sldId id="361"/>
            <p14:sldId id="356"/>
            <p14:sldId id="395"/>
            <p14:sldId id="357"/>
          </p14:sldIdLst>
        </p14:section>
        <p14:section name="Reproduction Tools" id="{800804D6-C396-4E60-A902-E7B5CF5666B0}">
          <p14:sldIdLst>
            <p14:sldId id="419"/>
            <p14:sldId id="341"/>
            <p14:sldId id="332"/>
          </p14:sldIdLst>
        </p14:section>
        <p14:section name="Mistakes/suggestions" id="{30679C6B-673F-4DD6-B7AA-AE726754F182}">
          <p14:sldIdLst>
            <p14:sldId id="376"/>
            <p14:sldId id="374"/>
            <p14:sldId id="377"/>
            <p14:sldId id="378"/>
            <p14:sldId id="329"/>
            <p14:sldId id="334"/>
            <p14:sldId id="407"/>
          </p14:sldIdLst>
        </p14:section>
        <p14:section name="Most Common Manuscript Error" id="{0417348B-236C-4AD6-A371-804E7078C217}">
          <p14:sldIdLst>
            <p14:sldId id="304"/>
            <p14:sldId id="298"/>
            <p14:sldId id="317"/>
            <p14:sldId id="414"/>
            <p14:sldId id="415"/>
            <p14:sldId id="416"/>
            <p14:sldId id="321"/>
          </p14:sldIdLst>
        </p14:section>
        <p14:section name="Most Common Script Errors" id="{B1ED1A24-FB5A-440D-9AEF-1F5BF540280E}">
          <p14:sldIdLst>
            <p14:sldId id="302"/>
            <p14:sldId id="297"/>
            <p14:sldId id="310"/>
            <p14:sldId id="311"/>
            <p14:sldId id="312"/>
            <p14:sldId id="313"/>
            <p14:sldId id="314"/>
            <p14:sldId id="315"/>
            <p14:sldId id="316"/>
          </p14:sldIdLst>
        </p14:section>
        <p14:section name="Hands On" id="{527ADCC4-D83F-4747-852B-5F74E3A049CA}">
          <p14:sldIdLst>
            <p14:sldId id="363"/>
            <p14:sldId id="406"/>
            <p14:sldId id="400"/>
            <p14:sldId id="408"/>
            <p14:sldId id="413"/>
            <p14:sldId id="409"/>
            <p14:sldId id="410"/>
            <p14:sldId id="411"/>
            <p14:sldId id="393"/>
            <p14:sldId id="401"/>
            <p14:sldId id="402"/>
            <p14:sldId id="396"/>
            <p14:sldId id="397"/>
            <p14:sldId id="398"/>
            <p14:sldId id="399"/>
            <p14:sldId id="362"/>
            <p14:sldId id="366"/>
            <p14:sldId id="367"/>
            <p14:sldId id="379"/>
            <p14:sldId id="394"/>
            <p14:sldId id="368"/>
            <p14:sldId id="369"/>
            <p14:sldId id="418"/>
            <p14:sldId id="412"/>
            <p14:sldId id="365"/>
            <p14:sldId id="370"/>
            <p14:sldId id="417"/>
            <p14:sldId id="371"/>
            <p14:sldId id="372"/>
            <p14:sldId id="392"/>
            <p14:sldId id="333"/>
            <p14:sldId id="358"/>
            <p14:sldId id="359"/>
            <p14:sldId id="319"/>
            <p14:sldId id="320"/>
            <p14:sldId id="264"/>
          </p14:sldIdLst>
        </p14:section>
        <p14:section name="Misc" id="{0E0D2C74-3FD7-4499-8F43-678F50800AED}">
          <p14:sldIdLst/>
        </p14:section>
        <p14:section name="Data Quality Review" id="{6E34C46B-1BB8-4F0E-B2E5-51CF44FEFEC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800"/>
    <a:srgbClr val="FF6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66" autoAdjust="0"/>
    <p:restoredTop sz="86420" autoAdjust="0"/>
  </p:normalViewPr>
  <p:slideViewPr>
    <p:cSldViewPr snapToGrid="0">
      <p:cViewPr varScale="1">
        <p:scale>
          <a:sx n="109" d="100"/>
          <a:sy n="109" d="100"/>
        </p:scale>
        <p:origin x="426" y="12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1" Type="http://schemas.openxmlformats.org/officeDocument/2006/relationships/image" Target="../media/image20.png"/></Relationships>
</file>

<file path=ppt/diagrams/_rels/data10.xml.rels><?xml version="1.0" encoding="UTF-8" standalone="yes"?>
<Relationships xmlns="http://schemas.openxmlformats.org/package/2006/relationships"><Relationship Id="rId1" Type="http://schemas.openxmlformats.org/officeDocument/2006/relationships/image" Target="../media/image22.png"/></Relationships>
</file>

<file path=ppt/diagrams/_rels/data11.xml.rels><?xml version="1.0" encoding="UTF-8" standalone="yes"?>
<Relationships xmlns="http://schemas.openxmlformats.org/package/2006/relationships"><Relationship Id="rId1" Type="http://schemas.openxmlformats.org/officeDocument/2006/relationships/image" Target="../media/image22.png"/></Relationships>
</file>

<file path=ppt/diagrams/_rels/data12.xml.rels><?xml version="1.0" encoding="UTF-8" standalone="yes"?>
<Relationships xmlns="http://schemas.openxmlformats.org/package/2006/relationships"><Relationship Id="rId1" Type="http://schemas.openxmlformats.org/officeDocument/2006/relationships/image" Target="../media/image22.png"/></Relationships>
</file>

<file path=ppt/diagrams/_rels/data13.xml.rels><?xml version="1.0" encoding="UTF-8" standalone="yes"?>
<Relationships xmlns="http://schemas.openxmlformats.org/package/2006/relationships"><Relationship Id="rId1" Type="http://schemas.openxmlformats.org/officeDocument/2006/relationships/image" Target="../media/image22.png"/></Relationships>
</file>

<file path=ppt/diagrams/_rels/data14.xml.rels><?xml version="1.0" encoding="UTF-8" standalone="yes"?>
<Relationships xmlns="http://schemas.openxmlformats.org/package/2006/relationships"><Relationship Id="rId1" Type="http://schemas.openxmlformats.org/officeDocument/2006/relationships/image" Target="../media/image22.png"/></Relationships>
</file>

<file path=ppt/diagrams/_rels/data2.xml.rels><?xml version="1.0" encoding="UTF-8" standalone="yes"?>
<Relationships xmlns="http://schemas.openxmlformats.org/package/2006/relationships"><Relationship Id="rId1" Type="http://schemas.openxmlformats.org/officeDocument/2006/relationships/image" Target="../media/image20.png"/></Relationships>
</file>

<file path=ppt/diagrams/_rels/data3.xml.rels><?xml version="1.0" encoding="UTF-8" standalone="yes"?>
<Relationships xmlns="http://schemas.openxmlformats.org/package/2006/relationships"><Relationship Id="rId1" Type="http://schemas.openxmlformats.org/officeDocument/2006/relationships/image" Target="../media/image20.png"/></Relationships>
</file>

<file path=ppt/diagrams/_rels/data4.xml.rels><?xml version="1.0" encoding="UTF-8" standalone="yes"?>
<Relationships xmlns="http://schemas.openxmlformats.org/package/2006/relationships"><Relationship Id="rId1" Type="http://schemas.openxmlformats.org/officeDocument/2006/relationships/image" Target="../media/image20.png"/></Relationships>
</file>

<file path=ppt/diagrams/_rels/data5.xml.rels><?xml version="1.0" encoding="UTF-8" standalone="yes"?>
<Relationships xmlns="http://schemas.openxmlformats.org/package/2006/relationships"><Relationship Id="rId1" Type="http://schemas.openxmlformats.org/officeDocument/2006/relationships/image" Target="../media/image20.png"/></Relationships>
</file>

<file path=ppt/diagrams/_rels/data6.xml.rels><?xml version="1.0" encoding="UTF-8" standalone="yes"?>
<Relationships xmlns="http://schemas.openxmlformats.org/package/2006/relationships"><Relationship Id="rId1" Type="http://schemas.openxmlformats.org/officeDocument/2006/relationships/image" Target="../media/image20.png"/></Relationships>
</file>

<file path=ppt/diagrams/_rels/data7.xml.rels><?xml version="1.0" encoding="UTF-8" standalone="yes"?>
<Relationships xmlns="http://schemas.openxmlformats.org/package/2006/relationships"><Relationship Id="rId1" Type="http://schemas.openxmlformats.org/officeDocument/2006/relationships/image" Target="../media/image22.png"/></Relationships>
</file>

<file path=ppt/diagrams/_rels/data8.xml.rels><?xml version="1.0" encoding="UTF-8" standalone="yes"?>
<Relationships xmlns="http://schemas.openxmlformats.org/package/2006/relationships"><Relationship Id="rId1" Type="http://schemas.openxmlformats.org/officeDocument/2006/relationships/image" Target="../media/image22.png"/></Relationships>
</file>

<file path=ppt/diagrams/_rels/data9.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3.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4.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6.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7.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8.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9.xml.rels><?xml version="1.0" encoding="UTF-8" standalone="yes"?>
<Relationships xmlns="http://schemas.openxmlformats.org/package/2006/relationships"><Relationship Id="rId1"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C1ABCB-C546-492B-B425-9BA7550CCC0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55B49CD5-96FD-4E56-B406-EF92147D6C77}">
      <dgm:prSet/>
      <dgm:spPr/>
      <dgm:t>
        <a:bodyPr/>
        <a:lstStyle/>
        <a:p>
          <a:pPr rtl="0"/>
          <a:r>
            <a:rPr lang="en-US" b="1"/>
            <a:t>Rounding</a:t>
          </a:r>
          <a:endParaRPr lang="en-US"/>
        </a:p>
      </dgm:t>
    </dgm:pt>
    <dgm:pt modelId="{0E48EC03-EF55-472D-AE57-2E2E1B76B660}" type="parTrans" cxnId="{B0C6B738-D2AD-4FBC-8DF8-F1A3CC551627}">
      <dgm:prSet/>
      <dgm:spPr/>
      <dgm:t>
        <a:bodyPr/>
        <a:lstStyle/>
        <a:p>
          <a:endParaRPr lang="en-US"/>
        </a:p>
      </dgm:t>
    </dgm:pt>
    <dgm:pt modelId="{D222D44C-AA5A-47F2-ACDE-984AC6E48ECF}" type="sibTrans" cxnId="{B0C6B738-D2AD-4FBC-8DF8-F1A3CC551627}">
      <dgm:prSet/>
      <dgm:spPr/>
      <dgm:t>
        <a:bodyPr/>
        <a:lstStyle/>
        <a:p>
          <a:endParaRPr lang="en-US"/>
        </a:p>
      </dgm:t>
    </dgm:pt>
    <dgm:pt modelId="{732E286B-896E-4BE8-A731-85534A3C1A62}" type="pres">
      <dgm:prSet presAssocID="{77C1ABCB-C546-492B-B425-9BA7550CCC00}" presName="linearFlow" presStyleCnt="0">
        <dgm:presLayoutVars>
          <dgm:dir/>
          <dgm:resizeHandles val="exact"/>
        </dgm:presLayoutVars>
      </dgm:prSet>
      <dgm:spPr/>
    </dgm:pt>
    <dgm:pt modelId="{856DAD6E-20EB-4724-9EBF-B3131379B820}" type="pres">
      <dgm:prSet presAssocID="{55B49CD5-96FD-4E56-B406-EF92147D6C77}" presName="composite" presStyleCnt="0"/>
      <dgm:spPr/>
    </dgm:pt>
    <dgm:pt modelId="{E231005E-9BD8-45F6-979D-F24C0AC8734E}" type="pres">
      <dgm:prSet presAssocID="{55B49CD5-96FD-4E56-B406-EF92147D6C77}" presName="imgShp" presStyleLbl="fgImgPlace1" presStyleIdx="0" presStyleCnt="1"/>
      <dgm:spPr>
        <a:blipFill rotWithShape="1">
          <a:blip xmlns:r="http://schemas.openxmlformats.org/officeDocument/2006/relationships" r:embed="rId1"/>
          <a:stretch>
            <a:fillRect/>
          </a:stretch>
        </a:blipFill>
      </dgm:spPr>
    </dgm:pt>
    <dgm:pt modelId="{00ED134A-3A97-4CA8-87EF-5E88E7D05A71}" type="pres">
      <dgm:prSet presAssocID="{55B49CD5-96FD-4E56-B406-EF92147D6C77}" presName="txShp" presStyleLbl="node1" presStyleIdx="0" presStyleCnt="1">
        <dgm:presLayoutVars>
          <dgm:bulletEnabled val="1"/>
        </dgm:presLayoutVars>
      </dgm:prSet>
      <dgm:spPr/>
    </dgm:pt>
  </dgm:ptLst>
  <dgm:cxnLst>
    <dgm:cxn modelId="{B0C6B738-D2AD-4FBC-8DF8-F1A3CC551627}" srcId="{77C1ABCB-C546-492B-B425-9BA7550CCC00}" destId="{55B49CD5-96FD-4E56-B406-EF92147D6C77}" srcOrd="0" destOrd="0" parTransId="{0E48EC03-EF55-472D-AE57-2E2E1B76B660}" sibTransId="{D222D44C-AA5A-47F2-ACDE-984AC6E48ECF}"/>
    <dgm:cxn modelId="{D08FB1A3-5D42-4E69-91D5-727EC515945B}" type="presOf" srcId="{55B49CD5-96FD-4E56-B406-EF92147D6C77}" destId="{00ED134A-3A97-4CA8-87EF-5E88E7D05A71}" srcOrd="0" destOrd="0" presId="urn:microsoft.com/office/officeart/2005/8/layout/vList3"/>
    <dgm:cxn modelId="{DFF135F8-4B08-4931-A265-74636EEDC21C}" type="presOf" srcId="{77C1ABCB-C546-492B-B425-9BA7550CCC00}" destId="{732E286B-896E-4BE8-A731-85534A3C1A62}" srcOrd="0" destOrd="0" presId="urn:microsoft.com/office/officeart/2005/8/layout/vList3"/>
    <dgm:cxn modelId="{912EBD92-A6D5-43E0-B7B0-49D50D2078C4}" type="presParOf" srcId="{732E286B-896E-4BE8-A731-85534A3C1A62}" destId="{856DAD6E-20EB-4724-9EBF-B3131379B820}" srcOrd="0" destOrd="0" presId="urn:microsoft.com/office/officeart/2005/8/layout/vList3"/>
    <dgm:cxn modelId="{4DD61FB8-98E6-4D7C-875D-0A5077422AB9}" type="presParOf" srcId="{856DAD6E-20EB-4724-9EBF-B3131379B820}" destId="{E231005E-9BD8-45F6-979D-F24C0AC8734E}" srcOrd="0" destOrd="0" presId="urn:microsoft.com/office/officeart/2005/8/layout/vList3"/>
    <dgm:cxn modelId="{0ED101A1-F5F2-4BB8-ABD5-0E64E4774CDF}" type="presParOf" srcId="{856DAD6E-20EB-4724-9EBF-B3131379B820}" destId="{00ED134A-3A97-4CA8-87EF-5E88E7D05A7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8D600B6-0497-4207-ABD6-313B530F0C8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265934FB-300E-4621-91CC-72D3E18E177B}">
      <dgm:prSet/>
      <dgm:spPr/>
      <dgm:t>
        <a:bodyPr/>
        <a:lstStyle/>
        <a:p>
          <a:pPr rtl="0"/>
          <a:r>
            <a:rPr lang="en-US" b="1"/>
            <a:t>Poor or No Commenting and Poor Variable Names</a:t>
          </a:r>
          <a:endParaRPr lang="en-US"/>
        </a:p>
      </dgm:t>
    </dgm:pt>
    <dgm:pt modelId="{62D8FC2F-5669-4DF9-81AF-5353877932B6}" type="parTrans" cxnId="{89D28594-2D9F-4FBE-81BB-D7433AABBD57}">
      <dgm:prSet/>
      <dgm:spPr/>
      <dgm:t>
        <a:bodyPr/>
        <a:lstStyle/>
        <a:p>
          <a:endParaRPr lang="en-US"/>
        </a:p>
      </dgm:t>
    </dgm:pt>
    <dgm:pt modelId="{E808DC59-8BCB-4884-A3D0-F2F79A4DC913}" type="sibTrans" cxnId="{89D28594-2D9F-4FBE-81BB-D7433AABBD57}">
      <dgm:prSet/>
      <dgm:spPr/>
      <dgm:t>
        <a:bodyPr/>
        <a:lstStyle/>
        <a:p>
          <a:endParaRPr lang="en-US"/>
        </a:p>
      </dgm:t>
    </dgm:pt>
    <dgm:pt modelId="{0B5EDF3B-1614-4C09-9ABD-3AC84F2E8F31}" type="pres">
      <dgm:prSet presAssocID="{78D600B6-0497-4207-ABD6-313B530F0C85}" presName="linearFlow" presStyleCnt="0">
        <dgm:presLayoutVars>
          <dgm:dir/>
          <dgm:resizeHandles val="exact"/>
        </dgm:presLayoutVars>
      </dgm:prSet>
      <dgm:spPr/>
    </dgm:pt>
    <dgm:pt modelId="{5CF2F592-867A-4B69-A7FB-5AE08F907219}" type="pres">
      <dgm:prSet presAssocID="{265934FB-300E-4621-91CC-72D3E18E177B}" presName="composite" presStyleCnt="0"/>
      <dgm:spPr/>
    </dgm:pt>
    <dgm:pt modelId="{6DC0A5A2-3D7B-47BD-AD2C-EC24F0CEBA2C}" type="pres">
      <dgm:prSet presAssocID="{265934FB-300E-4621-91CC-72D3E18E177B}" presName="imgShp" presStyleLbl="fgImgPlace1" presStyleIdx="0" presStyleCnt="1"/>
      <dgm:spPr>
        <a:blipFill rotWithShape="1">
          <a:blip xmlns:r="http://schemas.openxmlformats.org/officeDocument/2006/relationships" r:embed="rId1"/>
          <a:stretch>
            <a:fillRect/>
          </a:stretch>
        </a:blipFill>
      </dgm:spPr>
    </dgm:pt>
    <dgm:pt modelId="{343BFB09-9BA2-4382-9B9E-22B0AB01649E}" type="pres">
      <dgm:prSet presAssocID="{265934FB-300E-4621-91CC-72D3E18E177B}" presName="txShp" presStyleLbl="node1" presStyleIdx="0" presStyleCnt="1">
        <dgm:presLayoutVars>
          <dgm:bulletEnabled val="1"/>
        </dgm:presLayoutVars>
      </dgm:prSet>
      <dgm:spPr/>
    </dgm:pt>
  </dgm:ptLst>
  <dgm:cxnLst>
    <dgm:cxn modelId="{F91CBB03-6197-41E9-8415-7AF24B354BAB}" type="presOf" srcId="{265934FB-300E-4621-91CC-72D3E18E177B}" destId="{343BFB09-9BA2-4382-9B9E-22B0AB01649E}" srcOrd="0" destOrd="0" presId="urn:microsoft.com/office/officeart/2005/8/layout/vList3"/>
    <dgm:cxn modelId="{99D9238C-26D9-4A24-A429-2B529BD9AB72}" type="presOf" srcId="{78D600B6-0497-4207-ABD6-313B530F0C85}" destId="{0B5EDF3B-1614-4C09-9ABD-3AC84F2E8F31}" srcOrd="0" destOrd="0" presId="urn:microsoft.com/office/officeart/2005/8/layout/vList3"/>
    <dgm:cxn modelId="{89D28594-2D9F-4FBE-81BB-D7433AABBD57}" srcId="{78D600B6-0497-4207-ABD6-313B530F0C85}" destId="{265934FB-300E-4621-91CC-72D3E18E177B}" srcOrd="0" destOrd="0" parTransId="{62D8FC2F-5669-4DF9-81AF-5353877932B6}" sibTransId="{E808DC59-8BCB-4884-A3D0-F2F79A4DC913}"/>
    <dgm:cxn modelId="{CA5E9D80-D155-448D-A5AF-9620A18FC2D2}" type="presParOf" srcId="{0B5EDF3B-1614-4C09-9ABD-3AC84F2E8F31}" destId="{5CF2F592-867A-4B69-A7FB-5AE08F907219}" srcOrd="0" destOrd="0" presId="urn:microsoft.com/office/officeart/2005/8/layout/vList3"/>
    <dgm:cxn modelId="{D11DD0E7-FC93-4DEF-9AFD-8C025C93A247}" type="presParOf" srcId="{5CF2F592-867A-4B69-A7FB-5AE08F907219}" destId="{6DC0A5A2-3D7B-47BD-AD2C-EC24F0CEBA2C}" srcOrd="0" destOrd="0" presId="urn:microsoft.com/office/officeart/2005/8/layout/vList3"/>
    <dgm:cxn modelId="{FB0F82D2-358F-424E-9B5D-8AD8A883B76C}" type="presParOf" srcId="{5CF2F592-867A-4B69-A7FB-5AE08F907219}" destId="{343BFB09-9BA2-4382-9B9E-22B0AB01649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50F5F41-792F-4A12-9CAA-9528F42558E3}"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E73B7CD-8BB2-475D-9EFB-E96EF19E15A1}">
      <dgm:prSet/>
      <dgm:spPr/>
      <dgm:t>
        <a:bodyPr/>
        <a:lstStyle/>
        <a:p>
          <a:pPr rtl="0"/>
          <a:r>
            <a:rPr lang="en-US" b="1"/>
            <a:t>Uncertain or No Order Specified in Title of Scripts</a:t>
          </a:r>
          <a:endParaRPr lang="en-US"/>
        </a:p>
      </dgm:t>
    </dgm:pt>
    <dgm:pt modelId="{12290091-A93B-4D0E-843F-A2EF8AFDA36D}" type="parTrans" cxnId="{46DD3DF0-0DE0-4B50-B281-F1E9053C947F}">
      <dgm:prSet/>
      <dgm:spPr/>
      <dgm:t>
        <a:bodyPr/>
        <a:lstStyle/>
        <a:p>
          <a:endParaRPr lang="en-US"/>
        </a:p>
      </dgm:t>
    </dgm:pt>
    <dgm:pt modelId="{B45D05C7-416E-4EAD-AA72-2729806119C0}" type="sibTrans" cxnId="{46DD3DF0-0DE0-4B50-B281-F1E9053C947F}">
      <dgm:prSet/>
      <dgm:spPr/>
      <dgm:t>
        <a:bodyPr/>
        <a:lstStyle/>
        <a:p>
          <a:endParaRPr lang="en-US"/>
        </a:p>
      </dgm:t>
    </dgm:pt>
    <dgm:pt modelId="{B9F31B05-03B0-4680-BE5F-D85EC5A8280F}" type="pres">
      <dgm:prSet presAssocID="{950F5F41-792F-4A12-9CAA-9528F42558E3}" presName="linearFlow" presStyleCnt="0">
        <dgm:presLayoutVars>
          <dgm:dir/>
          <dgm:resizeHandles val="exact"/>
        </dgm:presLayoutVars>
      </dgm:prSet>
      <dgm:spPr/>
    </dgm:pt>
    <dgm:pt modelId="{245F509F-AA40-4E12-92E0-6DE591AFEA5B}" type="pres">
      <dgm:prSet presAssocID="{EE73B7CD-8BB2-475D-9EFB-E96EF19E15A1}" presName="composite" presStyleCnt="0"/>
      <dgm:spPr/>
    </dgm:pt>
    <dgm:pt modelId="{FAEC884B-7584-45D5-9044-63E67CE7BB27}" type="pres">
      <dgm:prSet presAssocID="{EE73B7CD-8BB2-475D-9EFB-E96EF19E15A1}" presName="imgShp" presStyleLbl="fgImgPlace1" presStyleIdx="0" presStyleCnt="1"/>
      <dgm:spPr>
        <a:blipFill rotWithShape="1">
          <a:blip xmlns:r="http://schemas.openxmlformats.org/officeDocument/2006/relationships" r:embed="rId1"/>
          <a:stretch>
            <a:fillRect/>
          </a:stretch>
        </a:blipFill>
      </dgm:spPr>
    </dgm:pt>
    <dgm:pt modelId="{E3F4B9F2-E78F-46EC-9E68-F3186C36309F}" type="pres">
      <dgm:prSet presAssocID="{EE73B7CD-8BB2-475D-9EFB-E96EF19E15A1}" presName="txShp" presStyleLbl="node1" presStyleIdx="0" presStyleCnt="1">
        <dgm:presLayoutVars>
          <dgm:bulletEnabled val="1"/>
        </dgm:presLayoutVars>
      </dgm:prSet>
      <dgm:spPr/>
    </dgm:pt>
  </dgm:ptLst>
  <dgm:cxnLst>
    <dgm:cxn modelId="{F607851E-E474-446F-9803-1E08FCE5E385}" type="presOf" srcId="{EE73B7CD-8BB2-475D-9EFB-E96EF19E15A1}" destId="{E3F4B9F2-E78F-46EC-9E68-F3186C36309F}" srcOrd="0" destOrd="0" presId="urn:microsoft.com/office/officeart/2005/8/layout/vList3"/>
    <dgm:cxn modelId="{502AB3AC-9CEF-4F9E-A064-89507BBEBAD8}" type="presOf" srcId="{950F5F41-792F-4A12-9CAA-9528F42558E3}" destId="{B9F31B05-03B0-4680-BE5F-D85EC5A8280F}" srcOrd="0" destOrd="0" presId="urn:microsoft.com/office/officeart/2005/8/layout/vList3"/>
    <dgm:cxn modelId="{46DD3DF0-0DE0-4B50-B281-F1E9053C947F}" srcId="{950F5F41-792F-4A12-9CAA-9528F42558E3}" destId="{EE73B7CD-8BB2-475D-9EFB-E96EF19E15A1}" srcOrd="0" destOrd="0" parTransId="{12290091-A93B-4D0E-843F-A2EF8AFDA36D}" sibTransId="{B45D05C7-416E-4EAD-AA72-2729806119C0}"/>
    <dgm:cxn modelId="{7E2ACEEA-14CD-430B-8CA9-7F4046AC1A65}" type="presParOf" srcId="{B9F31B05-03B0-4680-BE5F-D85EC5A8280F}" destId="{245F509F-AA40-4E12-92E0-6DE591AFEA5B}" srcOrd="0" destOrd="0" presId="urn:microsoft.com/office/officeart/2005/8/layout/vList3"/>
    <dgm:cxn modelId="{7065C757-9B96-42ED-AE2C-19746CF0AA14}" type="presParOf" srcId="{245F509F-AA40-4E12-92E0-6DE591AFEA5B}" destId="{FAEC884B-7584-45D5-9044-63E67CE7BB27}" srcOrd="0" destOrd="0" presId="urn:microsoft.com/office/officeart/2005/8/layout/vList3"/>
    <dgm:cxn modelId="{C6EB3127-99DA-4F9D-A1AE-3EE4704A885A}" type="presParOf" srcId="{245F509F-AA40-4E12-92E0-6DE591AFEA5B}" destId="{E3F4B9F2-E78F-46EC-9E68-F3186C36309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FDDCD92-D48C-4F89-9CB3-9CC1E02524A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B95AAB9A-5653-41C0-BDE4-1B45058CB0B4}">
      <dgm:prSet/>
      <dgm:spPr/>
      <dgm:t>
        <a:bodyPr/>
        <a:lstStyle/>
        <a:p>
          <a:pPr rtl="0"/>
          <a:r>
            <a:rPr lang="en-US" b="1"/>
            <a:t>Doesn’t Follow the Order of the Manuscript</a:t>
          </a:r>
          <a:endParaRPr lang="en-US"/>
        </a:p>
      </dgm:t>
    </dgm:pt>
    <dgm:pt modelId="{80DC361D-78D6-493B-9031-56BB56E9D6B1}" type="parTrans" cxnId="{F2D71969-6BF2-4CF7-982A-503E43F8177B}">
      <dgm:prSet/>
      <dgm:spPr/>
      <dgm:t>
        <a:bodyPr/>
        <a:lstStyle/>
        <a:p>
          <a:endParaRPr lang="en-US"/>
        </a:p>
      </dgm:t>
    </dgm:pt>
    <dgm:pt modelId="{788BF0BA-0B7F-4E8C-84FF-E77D1762B227}" type="sibTrans" cxnId="{F2D71969-6BF2-4CF7-982A-503E43F8177B}">
      <dgm:prSet/>
      <dgm:spPr/>
      <dgm:t>
        <a:bodyPr/>
        <a:lstStyle/>
        <a:p>
          <a:endParaRPr lang="en-US"/>
        </a:p>
      </dgm:t>
    </dgm:pt>
    <dgm:pt modelId="{924AF805-46BD-41D4-8691-3C3DEFDA8F4A}" type="pres">
      <dgm:prSet presAssocID="{8FDDCD92-D48C-4F89-9CB3-9CC1E02524A5}" presName="linearFlow" presStyleCnt="0">
        <dgm:presLayoutVars>
          <dgm:dir/>
          <dgm:resizeHandles val="exact"/>
        </dgm:presLayoutVars>
      </dgm:prSet>
      <dgm:spPr/>
    </dgm:pt>
    <dgm:pt modelId="{860BF923-6B63-40D8-B0AE-F18002493D2F}" type="pres">
      <dgm:prSet presAssocID="{B95AAB9A-5653-41C0-BDE4-1B45058CB0B4}" presName="composite" presStyleCnt="0"/>
      <dgm:spPr/>
    </dgm:pt>
    <dgm:pt modelId="{FCFDC344-902E-4E10-BB0B-F053EED4C598}" type="pres">
      <dgm:prSet presAssocID="{B95AAB9A-5653-41C0-BDE4-1B45058CB0B4}" presName="imgShp" presStyleLbl="fgImgPlace1" presStyleIdx="0" presStyleCnt="1"/>
      <dgm:spPr>
        <a:blipFill rotWithShape="1">
          <a:blip xmlns:r="http://schemas.openxmlformats.org/officeDocument/2006/relationships" r:embed="rId1"/>
          <a:stretch>
            <a:fillRect/>
          </a:stretch>
        </a:blipFill>
      </dgm:spPr>
    </dgm:pt>
    <dgm:pt modelId="{70D3DE46-CBD5-430F-858F-980A5F177CC2}" type="pres">
      <dgm:prSet presAssocID="{B95AAB9A-5653-41C0-BDE4-1B45058CB0B4}" presName="txShp" presStyleLbl="node1" presStyleIdx="0" presStyleCnt="1">
        <dgm:presLayoutVars>
          <dgm:bulletEnabled val="1"/>
        </dgm:presLayoutVars>
      </dgm:prSet>
      <dgm:spPr/>
    </dgm:pt>
  </dgm:ptLst>
  <dgm:cxnLst>
    <dgm:cxn modelId="{F2D71969-6BF2-4CF7-982A-503E43F8177B}" srcId="{8FDDCD92-D48C-4F89-9CB3-9CC1E02524A5}" destId="{B95AAB9A-5653-41C0-BDE4-1B45058CB0B4}" srcOrd="0" destOrd="0" parTransId="{80DC361D-78D6-493B-9031-56BB56E9D6B1}" sibTransId="{788BF0BA-0B7F-4E8C-84FF-E77D1762B227}"/>
    <dgm:cxn modelId="{6329BDC8-5F0D-4D9B-885C-9312211C7B95}" type="presOf" srcId="{8FDDCD92-D48C-4F89-9CB3-9CC1E02524A5}" destId="{924AF805-46BD-41D4-8691-3C3DEFDA8F4A}" srcOrd="0" destOrd="0" presId="urn:microsoft.com/office/officeart/2005/8/layout/vList3"/>
    <dgm:cxn modelId="{5B901CE1-F1F0-44CC-9671-338D8DF80A17}" type="presOf" srcId="{B95AAB9A-5653-41C0-BDE4-1B45058CB0B4}" destId="{70D3DE46-CBD5-430F-858F-980A5F177CC2}" srcOrd="0" destOrd="0" presId="urn:microsoft.com/office/officeart/2005/8/layout/vList3"/>
    <dgm:cxn modelId="{F84CC83B-24CD-4BC9-9773-C282E81FBF75}" type="presParOf" srcId="{924AF805-46BD-41D4-8691-3C3DEFDA8F4A}" destId="{860BF923-6B63-40D8-B0AE-F18002493D2F}" srcOrd="0" destOrd="0" presId="urn:microsoft.com/office/officeart/2005/8/layout/vList3"/>
    <dgm:cxn modelId="{D5280C4F-DB40-474C-A74B-61CA1A28E9B2}" type="presParOf" srcId="{860BF923-6B63-40D8-B0AE-F18002493D2F}" destId="{FCFDC344-902E-4E10-BB0B-F053EED4C598}" srcOrd="0" destOrd="0" presId="urn:microsoft.com/office/officeart/2005/8/layout/vList3"/>
    <dgm:cxn modelId="{C1DC0CDB-A7BD-4B9C-889B-2EB92D8F42C2}" type="presParOf" srcId="{860BF923-6B63-40D8-B0AE-F18002493D2F}" destId="{70D3DE46-CBD5-430F-858F-980A5F177CC2}"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ADB9E41-2F2F-48DE-A0BE-E910FFD38753}"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2B8A2224-AE91-4C2A-8F47-D93380764643}">
      <dgm:prSet/>
      <dgm:spPr/>
      <dgm:t>
        <a:bodyPr/>
        <a:lstStyle/>
        <a:p>
          <a:pPr rtl="0"/>
          <a:r>
            <a:rPr lang="en-US" b="1"/>
            <a:t>Prerequisites (ado, library, extension, etc.)</a:t>
          </a:r>
          <a:endParaRPr lang="en-US"/>
        </a:p>
      </dgm:t>
    </dgm:pt>
    <dgm:pt modelId="{50B3E9BD-63CF-45DD-8334-ECE15BFBCEA9}" type="parTrans" cxnId="{0E73AD72-F8CE-47FC-B105-78CE6D5E86A2}">
      <dgm:prSet/>
      <dgm:spPr/>
      <dgm:t>
        <a:bodyPr/>
        <a:lstStyle/>
        <a:p>
          <a:endParaRPr lang="en-US"/>
        </a:p>
      </dgm:t>
    </dgm:pt>
    <dgm:pt modelId="{7AB9FAEF-C861-41ED-9A94-BB6FE0D95364}" type="sibTrans" cxnId="{0E73AD72-F8CE-47FC-B105-78CE6D5E86A2}">
      <dgm:prSet/>
      <dgm:spPr/>
      <dgm:t>
        <a:bodyPr/>
        <a:lstStyle/>
        <a:p>
          <a:endParaRPr lang="en-US"/>
        </a:p>
      </dgm:t>
    </dgm:pt>
    <dgm:pt modelId="{662F0C63-F7E3-4CEA-8ADC-D35C90D41C9C}" type="pres">
      <dgm:prSet presAssocID="{4ADB9E41-2F2F-48DE-A0BE-E910FFD38753}" presName="linearFlow" presStyleCnt="0">
        <dgm:presLayoutVars>
          <dgm:dir/>
          <dgm:resizeHandles val="exact"/>
        </dgm:presLayoutVars>
      </dgm:prSet>
      <dgm:spPr/>
    </dgm:pt>
    <dgm:pt modelId="{A5AE510A-20AA-45FE-A8C2-AE444E884862}" type="pres">
      <dgm:prSet presAssocID="{2B8A2224-AE91-4C2A-8F47-D93380764643}" presName="composite" presStyleCnt="0"/>
      <dgm:spPr/>
    </dgm:pt>
    <dgm:pt modelId="{618E030F-0F84-41D1-A45B-3254A83ABE91}" type="pres">
      <dgm:prSet presAssocID="{2B8A2224-AE91-4C2A-8F47-D93380764643}" presName="imgShp" presStyleLbl="fgImgPlace1" presStyleIdx="0" presStyleCnt="1"/>
      <dgm:spPr>
        <a:blipFill rotWithShape="1">
          <a:blip xmlns:r="http://schemas.openxmlformats.org/officeDocument/2006/relationships" r:embed="rId1"/>
          <a:stretch>
            <a:fillRect/>
          </a:stretch>
        </a:blipFill>
      </dgm:spPr>
    </dgm:pt>
    <dgm:pt modelId="{434C0457-1C5F-4AEB-84AA-8091829E630D}" type="pres">
      <dgm:prSet presAssocID="{2B8A2224-AE91-4C2A-8F47-D93380764643}" presName="txShp" presStyleLbl="node1" presStyleIdx="0" presStyleCnt="1">
        <dgm:presLayoutVars>
          <dgm:bulletEnabled val="1"/>
        </dgm:presLayoutVars>
      </dgm:prSet>
      <dgm:spPr/>
    </dgm:pt>
  </dgm:ptLst>
  <dgm:cxnLst>
    <dgm:cxn modelId="{B31D3A3A-9EBD-432B-BAAD-B995A084DB9F}" type="presOf" srcId="{2B8A2224-AE91-4C2A-8F47-D93380764643}" destId="{434C0457-1C5F-4AEB-84AA-8091829E630D}" srcOrd="0" destOrd="0" presId="urn:microsoft.com/office/officeart/2005/8/layout/vList3"/>
    <dgm:cxn modelId="{0E73AD72-F8CE-47FC-B105-78CE6D5E86A2}" srcId="{4ADB9E41-2F2F-48DE-A0BE-E910FFD38753}" destId="{2B8A2224-AE91-4C2A-8F47-D93380764643}" srcOrd="0" destOrd="0" parTransId="{50B3E9BD-63CF-45DD-8334-ECE15BFBCEA9}" sibTransId="{7AB9FAEF-C861-41ED-9A94-BB6FE0D95364}"/>
    <dgm:cxn modelId="{49726DEE-23ED-46F6-9FEA-9ECE78EF03A3}" type="presOf" srcId="{4ADB9E41-2F2F-48DE-A0BE-E910FFD38753}" destId="{662F0C63-F7E3-4CEA-8ADC-D35C90D41C9C}" srcOrd="0" destOrd="0" presId="urn:microsoft.com/office/officeart/2005/8/layout/vList3"/>
    <dgm:cxn modelId="{D80E3019-1BA3-4330-B4AC-5FECF580E05C}" type="presParOf" srcId="{662F0C63-F7E3-4CEA-8ADC-D35C90D41C9C}" destId="{A5AE510A-20AA-45FE-A8C2-AE444E884862}" srcOrd="0" destOrd="0" presId="urn:microsoft.com/office/officeart/2005/8/layout/vList3"/>
    <dgm:cxn modelId="{FEAEA4DC-BC06-4DC7-863D-683576712E39}" type="presParOf" srcId="{A5AE510A-20AA-45FE-A8C2-AE444E884862}" destId="{618E030F-0F84-41D1-A45B-3254A83ABE91}" srcOrd="0" destOrd="0" presId="urn:microsoft.com/office/officeart/2005/8/layout/vList3"/>
    <dgm:cxn modelId="{B6AC9C47-276E-491D-92F5-7E89A457A094}" type="presParOf" srcId="{A5AE510A-20AA-45FE-A8C2-AE444E884862}" destId="{434C0457-1C5F-4AEB-84AA-8091829E630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1B8FB92-3CB0-4E97-97B0-F1265180BDAD}"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BE6DA5FD-31EB-487F-B09E-DA861A487D93}">
      <dgm:prSet/>
      <dgm:spPr/>
      <dgm:t>
        <a:bodyPr/>
        <a:lstStyle/>
        <a:p>
          <a:pPr rtl="0"/>
          <a:r>
            <a:rPr lang="en-US" b="1"/>
            <a:t>Extraneous outputs/lines of code</a:t>
          </a:r>
          <a:endParaRPr lang="en-US"/>
        </a:p>
      </dgm:t>
    </dgm:pt>
    <dgm:pt modelId="{70AE14C5-CC7A-4F6B-8473-386C871DC874}" type="parTrans" cxnId="{D84675D8-72B8-4C6B-A8EB-6CD46B301609}">
      <dgm:prSet/>
      <dgm:spPr/>
      <dgm:t>
        <a:bodyPr/>
        <a:lstStyle/>
        <a:p>
          <a:endParaRPr lang="en-US"/>
        </a:p>
      </dgm:t>
    </dgm:pt>
    <dgm:pt modelId="{E89485E3-882B-42FC-AEED-2CEC65006DFA}" type="sibTrans" cxnId="{D84675D8-72B8-4C6B-A8EB-6CD46B301609}">
      <dgm:prSet/>
      <dgm:spPr/>
      <dgm:t>
        <a:bodyPr/>
        <a:lstStyle/>
        <a:p>
          <a:endParaRPr lang="en-US"/>
        </a:p>
      </dgm:t>
    </dgm:pt>
    <dgm:pt modelId="{7DDB9A17-338F-4C17-8AFE-67F78615A8DD}" type="pres">
      <dgm:prSet presAssocID="{31B8FB92-3CB0-4E97-97B0-F1265180BDAD}" presName="linearFlow" presStyleCnt="0">
        <dgm:presLayoutVars>
          <dgm:dir/>
          <dgm:resizeHandles val="exact"/>
        </dgm:presLayoutVars>
      </dgm:prSet>
      <dgm:spPr/>
    </dgm:pt>
    <dgm:pt modelId="{A1B1F502-68DC-43A1-A578-0D38E608338E}" type="pres">
      <dgm:prSet presAssocID="{BE6DA5FD-31EB-487F-B09E-DA861A487D93}" presName="composite" presStyleCnt="0"/>
      <dgm:spPr/>
    </dgm:pt>
    <dgm:pt modelId="{5C7E959E-4A48-4F90-8B47-C28F46F560F5}" type="pres">
      <dgm:prSet presAssocID="{BE6DA5FD-31EB-487F-B09E-DA861A487D93}" presName="imgShp" presStyleLbl="fgImgPlace1" presStyleIdx="0" presStyleCnt="1"/>
      <dgm:spPr>
        <a:blipFill rotWithShape="1">
          <a:blip xmlns:r="http://schemas.openxmlformats.org/officeDocument/2006/relationships" r:embed="rId1"/>
          <a:stretch>
            <a:fillRect/>
          </a:stretch>
        </a:blipFill>
      </dgm:spPr>
    </dgm:pt>
    <dgm:pt modelId="{7654DDD8-A76B-447E-B3F2-4F00E16B6461}" type="pres">
      <dgm:prSet presAssocID="{BE6DA5FD-31EB-487F-B09E-DA861A487D93}" presName="txShp" presStyleLbl="node1" presStyleIdx="0" presStyleCnt="1">
        <dgm:presLayoutVars>
          <dgm:bulletEnabled val="1"/>
        </dgm:presLayoutVars>
      </dgm:prSet>
      <dgm:spPr/>
    </dgm:pt>
  </dgm:ptLst>
  <dgm:cxnLst>
    <dgm:cxn modelId="{E63B44A5-1A8D-42CB-A89B-7B593129E537}" type="presOf" srcId="{BE6DA5FD-31EB-487F-B09E-DA861A487D93}" destId="{7654DDD8-A76B-447E-B3F2-4F00E16B6461}" srcOrd="0" destOrd="0" presId="urn:microsoft.com/office/officeart/2005/8/layout/vList3"/>
    <dgm:cxn modelId="{E414FFB7-D89D-4AA1-87D9-6D1CD37D61A6}" type="presOf" srcId="{31B8FB92-3CB0-4E97-97B0-F1265180BDAD}" destId="{7DDB9A17-338F-4C17-8AFE-67F78615A8DD}" srcOrd="0" destOrd="0" presId="urn:microsoft.com/office/officeart/2005/8/layout/vList3"/>
    <dgm:cxn modelId="{D84675D8-72B8-4C6B-A8EB-6CD46B301609}" srcId="{31B8FB92-3CB0-4E97-97B0-F1265180BDAD}" destId="{BE6DA5FD-31EB-487F-B09E-DA861A487D93}" srcOrd="0" destOrd="0" parTransId="{70AE14C5-CC7A-4F6B-8473-386C871DC874}" sibTransId="{E89485E3-882B-42FC-AEED-2CEC65006DFA}"/>
    <dgm:cxn modelId="{5B0953B6-47D7-4BA0-A5FB-7A6E9A988C16}" type="presParOf" srcId="{7DDB9A17-338F-4C17-8AFE-67F78615A8DD}" destId="{A1B1F502-68DC-43A1-A578-0D38E608338E}" srcOrd="0" destOrd="0" presId="urn:microsoft.com/office/officeart/2005/8/layout/vList3"/>
    <dgm:cxn modelId="{BB8CC7B0-ABDD-4D4E-979A-D78C50425C5B}" type="presParOf" srcId="{A1B1F502-68DC-43A1-A578-0D38E608338E}" destId="{5C7E959E-4A48-4F90-8B47-C28F46F560F5}" srcOrd="0" destOrd="0" presId="urn:microsoft.com/office/officeart/2005/8/layout/vList3"/>
    <dgm:cxn modelId="{AC2DC9C1-709C-4DC2-A9E0-47EA4B144DCD}" type="presParOf" srcId="{A1B1F502-68DC-43A1-A578-0D38E608338E}" destId="{7654DDD8-A76B-447E-B3F2-4F00E16B646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F9A5DD-CD3B-4639-B2B8-A7AFB418DCC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C92A76C3-7C3C-4C3D-9742-1FF6A87DCCD2}">
      <dgm:prSet/>
      <dgm:spPr/>
      <dgm:t>
        <a:bodyPr/>
        <a:lstStyle/>
        <a:p>
          <a:pPr rtl="0"/>
          <a:r>
            <a:rPr lang="en-US" b="1"/>
            <a:t>Typos</a:t>
          </a:r>
          <a:endParaRPr lang="en-US"/>
        </a:p>
      </dgm:t>
    </dgm:pt>
    <dgm:pt modelId="{13B2E06E-1C02-4F35-AC91-253263BC3B69}" type="parTrans" cxnId="{7E517B84-B5DC-40B1-A2EC-DE882FC84332}">
      <dgm:prSet/>
      <dgm:spPr/>
      <dgm:t>
        <a:bodyPr/>
        <a:lstStyle/>
        <a:p>
          <a:endParaRPr lang="en-US"/>
        </a:p>
      </dgm:t>
    </dgm:pt>
    <dgm:pt modelId="{7F49F663-4A6D-4232-B32B-49925D2058A3}" type="sibTrans" cxnId="{7E517B84-B5DC-40B1-A2EC-DE882FC84332}">
      <dgm:prSet/>
      <dgm:spPr/>
      <dgm:t>
        <a:bodyPr/>
        <a:lstStyle/>
        <a:p>
          <a:endParaRPr lang="en-US"/>
        </a:p>
      </dgm:t>
    </dgm:pt>
    <dgm:pt modelId="{BA6D1890-15B9-4E29-AAD8-344E20CB92DB}" type="pres">
      <dgm:prSet presAssocID="{36F9A5DD-CD3B-4639-B2B8-A7AFB418DCC1}" presName="linearFlow" presStyleCnt="0">
        <dgm:presLayoutVars>
          <dgm:dir/>
          <dgm:resizeHandles val="exact"/>
        </dgm:presLayoutVars>
      </dgm:prSet>
      <dgm:spPr/>
    </dgm:pt>
    <dgm:pt modelId="{7E831C8E-8F09-4E24-AE15-12F79FE0248F}" type="pres">
      <dgm:prSet presAssocID="{C92A76C3-7C3C-4C3D-9742-1FF6A87DCCD2}" presName="composite" presStyleCnt="0"/>
      <dgm:spPr/>
    </dgm:pt>
    <dgm:pt modelId="{57BD9997-7010-4ADB-8CF0-937C32A41EC1}" type="pres">
      <dgm:prSet presAssocID="{C92A76C3-7C3C-4C3D-9742-1FF6A87DCCD2}" presName="imgShp" presStyleLbl="fgImgPlace1" presStyleIdx="0" presStyleCnt="1"/>
      <dgm:spPr>
        <a:blipFill rotWithShape="1">
          <a:blip xmlns:r="http://schemas.openxmlformats.org/officeDocument/2006/relationships" r:embed="rId1"/>
          <a:stretch>
            <a:fillRect/>
          </a:stretch>
        </a:blipFill>
      </dgm:spPr>
    </dgm:pt>
    <dgm:pt modelId="{2D0D40BC-9A06-42B2-9811-11ABF4703253}" type="pres">
      <dgm:prSet presAssocID="{C92A76C3-7C3C-4C3D-9742-1FF6A87DCCD2}" presName="txShp" presStyleLbl="node1" presStyleIdx="0" presStyleCnt="1">
        <dgm:presLayoutVars>
          <dgm:bulletEnabled val="1"/>
        </dgm:presLayoutVars>
      </dgm:prSet>
      <dgm:spPr/>
    </dgm:pt>
  </dgm:ptLst>
  <dgm:cxnLst>
    <dgm:cxn modelId="{F188227E-1A9C-4172-B8B4-0F9D0574B738}" type="presOf" srcId="{C92A76C3-7C3C-4C3D-9742-1FF6A87DCCD2}" destId="{2D0D40BC-9A06-42B2-9811-11ABF4703253}" srcOrd="0" destOrd="0" presId="urn:microsoft.com/office/officeart/2005/8/layout/vList3"/>
    <dgm:cxn modelId="{7E517B84-B5DC-40B1-A2EC-DE882FC84332}" srcId="{36F9A5DD-CD3B-4639-B2B8-A7AFB418DCC1}" destId="{C92A76C3-7C3C-4C3D-9742-1FF6A87DCCD2}" srcOrd="0" destOrd="0" parTransId="{13B2E06E-1C02-4F35-AC91-253263BC3B69}" sibTransId="{7F49F663-4A6D-4232-B32B-49925D2058A3}"/>
    <dgm:cxn modelId="{A28FF4A4-F8FC-419D-87EA-BDE40C016BD6}" type="presOf" srcId="{36F9A5DD-CD3B-4639-B2B8-A7AFB418DCC1}" destId="{BA6D1890-15B9-4E29-AAD8-344E20CB92DB}" srcOrd="0" destOrd="0" presId="urn:microsoft.com/office/officeart/2005/8/layout/vList3"/>
    <dgm:cxn modelId="{4A7195D5-CE14-476E-BB64-46F24438B072}" type="presParOf" srcId="{BA6D1890-15B9-4E29-AAD8-344E20CB92DB}" destId="{7E831C8E-8F09-4E24-AE15-12F79FE0248F}" srcOrd="0" destOrd="0" presId="urn:microsoft.com/office/officeart/2005/8/layout/vList3"/>
    <dgm:cxn modelId="{340C59BD-AF11-4F18-B987-EB9B18364753}" type="presParOf" srcId="{7E831C8E-8F09-4E24-AE15-12F79FE0248F}" destId="{57BD9997-7010-4ADB-8CF0-937C32A41EC1}" srcOrd="0" destOrd="0" presId="urn:microsoft.com/office/officeart/2005/8/layout/vList3"/>
    <dgm:cxn modelId="{03623CF5-74B5-4851-AC57-B6B654CA9FF1}" type="presParOf" srcId="{7E831C8E-8F09-4E24-AE15-12F79FE0248F}" destId="{2D0D40BC-9A06-42B2-9811-11ABF4703253}"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1ACB11-39CC-427B-A8FB-A4B2C4DF6007}"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8569C0EA-700F-4C4D-AD98-DCD215053F94}">
      <dgm:prSet/>
      <dgm:spPr/>
      <dgm:t>
        <a:bodyPr/>
        <a:lstStyle/>
        <a:p>
          <a:pPr rtl="0"/>
          <a:r>
            <a:rPr lang="en-US" b="1"/>
            <a:t>Misidentification</a:t>
          </a:r>
        </a:p>
        <a:p>
          <a:pPr rtl="0"/>
          <a:r>
            <a:rPr lang="en-US" b="1"/>
            <a:t>(looking at wrong cell in output file)</a:t>
          </a:r>
          <a:endParaRPr lang="en-US"/>
        </a:p>
      </dgm:t>
    </dgm:pt>
    <dgm:pt modelId="{BDBBF29A-05FB-4BBF-BA2E-2C13D00752FC}" type="parTrans" cxnId="{29A565A9-7D68-4A4B-A4B6-918C67010581}">
      <dgm:prSet/>
      <dgm:spPr/>
      <dgm:t>
        <a:bodyPr/>
        <a:lstStyle/>
        <a:p>
          <a:endParaRPr lang="en-US"/>
        </a:p>
      </dgm:t>
    </dgm:pt>
    <dgm:pt modelId="{A984BE0E-05BA-4A68-9CCB-65905E02C059}" type="sibTrans" cxnId="{29A565A9-7D68-4A4B-A4B6-918C67010581}">
      <dgm:prSet/>
      <dgm:spPr/>
      <dgm:t>
        <a:bodyPr/>
        <a:lstStyle/>
        <a:p>
          <a:endParaRPr lang="en-US"/>
        </a:p>
      </dgm:t>
    </dgm:pt>
    <dgm:pt modelId="{CA050641-0096-41E1-8CC5-7037FD625329}" type="pres">
      <dgm:prSet presAssocID="{171ACB11-39CC-427B-A8FB-A4B2C4DF6007}" presName="linearFlow" presStyleCnt="0">
        <dgm:presLayoutVars>
          <dgm:dir/>
          <dgm:resizeHandles val="exact"/>
        </dgm:presLayoutVars>
      </dgm:prSet>
      <dgm:spPr/>
    </dgm:pt>
    <dgm:pt modelId="{180F334F-5332-41BE-8571-B14E9BAD2308}" type="pres">
      <dgm:prSet presAssocID="{8569C0EA-700F-4C4D-AD98-DCD215053F94}" presName="composite" presStyleCnt="0"/>
      <dgm:spPr/>
    </dgm:pt>
    <dgm:pt modelId="{EA586D79-6DC8-4CAA-9A85-885A4980C771}" type="pres">
      <dgm:prSet presAssocID="{8569C0EA-700F-4C4D-AD98-DCD215053F94}" presName="imgShp" presStyleLbl="fgImgPlace1" presStyleIdx="0" presStyleCnt="1"/>
      <dgm:spPr>
        <a:blipFill rotWithShape="1">
          <a:blip xmlns:r="http://schemas.openxmlformats.org/officeDocument/2006/relationships" r:embed="rId1"/>
          <a:stretch>
            <a:fillRect/>
          </a:stretch>
        </a:blipFill>
      </dgm:spPr>
    </dgm:pt>
    <dgm:pt modelId="{A88E6984-0581-4DCD-8087-D90CD1EDBF3A}" type="pres">
      <dgm:prSet presAssocID="{8569C0EA-700F-4C4D-AD98-DCD215053F94}" presName="txShp" presStyleLbl="node1" presStyleIdx="0" presStyleCnt="1">
        <dgm:presLayoutVars>
          <dgm:bulletEnabled val="1"/>
        </dgm:presLayoutVars>
      </dgm:prSet>
      <dgm:spPr/>
    </dgm:pt>
  </dgm:ptLst>
  <dgm:cxnLst>
    <dgm:cxn modelId="{859A96A4-A5C5-4E04-807D-95F3E93911F1}" type="presOf" srcId="{8569C0EA-700F-4C4D-AD98-DCD215053F94}" destId="{A88E6984-0581-4DCD-8087-D90CD1EDBF3A}" srcOrd="0" destOrd="0" presId="urn:microsoft.com/office/officeart/2005/8/layout/vList3"/>
    <dgm:cxn modelId="{29A565A9-7D68-4A4B-A4B6-918C67010581}" srcId="{171ACB11-39CC-427B-A8FB-A4B2C4DF6007}" destId="{8569C0EA-700F-4C4D-AD98-DCD215053F94}" srcOrd="0" destOrd="0" parTransId="{BDBBF29A-05FB-4BBF-BA2E-2C13D00752FC}" sibTransId="{A984BE0E-05BA-4A68-9CCB-65905E02C059}"/>
    <dgm:cxn modelId="{6CF642EF-FC07-4F27-8280-8BF7EB3B7640}" type="presOf" srcId="{171ACB11-39CC-427B-A8FB-A4B2C4DF6007}" destId="{CA050641-0096-41E1-8CC5-7037FD625329}" srcOrd="0" destOrd="0" presId="urn:microsoft.com/office/officeart/2005/8/layout/vList3"/>
    <dgm:cxn modelId="{F7EE33BB-EC46-4773-8580-1D4659B887EF}" type="presParOf" srcId="{CA050641-0096-41E1-8CC5-7037FD625329}" destId="{180F334F-5332-41BE-8571-B14E9BAD2308}" srcOrd="0" destOrd="0" presId="urn:microsoft.com/office/officeart/2005/8/layout/vList3"/>
    <dgm:cxn modelId="{82F5137D-1FE1-49FB-BD14-D8964EA3222E}" type="presParOf" srcId="{180F334F-5332-41BE-8571-B14E9BAD2308}" destId="{EA586D79-6DC8-4CAA-9A85-885A4980C771}" srcOrd="0" destOrd="0" presId="urn:microsoft.com/office/officeart/2005/8/layout/vList3"/>
    <dgm:cxn modelId="{CC64E478-BA95-48EC-AE71-E2459BFA9F6A}" type="presParOf" srcId="{180F334F-5332-41BE-8571-B14E9BAD2308}" destId="{A88E6984-0581-4DCD-8087-D90CD1EDBF3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754FBA-2337-491C-8BA8-AB1DEDD6101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99CED93-026E-42C5-AAFB-823EBF63369E}">
      <dgm:prSet/>
      <dgm:spPr/>
      <dgm:t>
        <a:bodyPr/>
        <a:lstStyle/>
        <a:p>
          <a:pPr rtl="0"/>
          <a:r>
            <a:rPr lang="en-US" b="1"/>
            <a:t>Out of Date Tables</a:t>
          </a:r>
          <a:endParaRPr lang="en-US"/>
        </a:p>
      </dgm:t>
    </dgm:pt>
    <dgm:pt modelId="{32B8A9A8-C305-4465-8A3D-1162D94E16CE}" type="parTrans" cxnId="{B5F3B306-34AC-469F-B016-936FEC207D5E}">
      <dgm:prSet/>
      <dgm:spPr/>
      <dgm:t>
        <a:bodyPr/>
        <a:lstStyle/>
        <a:p>
          <a:endParaRPr lang="en-US"/>
        </a:p>
      </dgm:t>
    </dgm:pt>
    <dgm:pt modelId="{D2B48C9D-BEE8-46E9-9D4E-C6793250D0EA}" type="sibTrans" cxnId="{B5F3B306-34AC-469F-B016-936FEC207D5E}">
      <dgm:prSet/>
      <dgm:spPr/>
      <dgm:t>
        <a:bodyPr/>
        <a:lstStyle/>
        <a:p>
          <a:endParaRPr lang="en-US"/>
        </a:p>
      </dgm:t>
    </dgm:pt>
    <dgm:pt modelId="{C2DB6F53-E358-4660-89F5-4F0CBFE3A5FD}" type="pres">
      <dgm:prSet presAssocID="{0F754FBA-2337-491C-8BA8-AB1DEDD6101F}" presName="linearFlow" presStyleCnt="0">
        <dgm:presLayoutVars>
          <dgm:dir/>
          <dgm:resizeHandles val="exact"/>
        </dgm:presLayoutVars>
      </dgm:prSet>
      <dgm:spPr/>
    </dgm:pt>
    <dgm:pt modelId="{3168E32B-7DB2-4938-AAC8-9DAA761C5787}" type="pres">
      <dgm:prSet presAssocID="{F99CED93-026E-42C5-AAFB-823EBF63369E}" presName="composite" presStyleCnt="0"/>
      <dgm:spPr/>
    </dgm:pt>
    <dgm:pt modelId="{B80A60B5-F7DA-49DD-8800-B47F3906D4F3}" type="pres">
      <dgm:prSet presAssocID="{F99CED93-026E-42C5-AAFB-823EBF63369E}" presName="imgShp" presStyleLbl="fgImgPlace1" presStyleIdx="0" presStyleCnt="1"/>
      <dgm:spPr>
        <a:blipFill rotWithShape="1">
          <a:blip xmlns:r="http://schemas.openxmlformats.org/officeDocument/2006/relationships" r:embed="rId1"/>
          <a:stretch>
            <a:fillRect/>
          </a:stretch>
        </a:blipFill>
      </dgm:spPr>
    </dgm:pt>
    <dgm:pt modelId="{80AD6387-BB7F-41A1-82A2-2B1417E87332}" type="pres">
      <dgm:prSet presAssocID="{F99CED93-026E-42C5-AAFB-823EBF63369E}" presName="txShp" presStyleLbl="node1" presStyleIdx="0" presStyleCnt="1">
        <dgm:presLayoutVars>
          <dgm:bulletEnabled val="1"/>
        </dgm:presLayoutVars>
      </dgm:prSet>
      <dgm:spPr/>
    </dgm:pt>
  </dgm:ptLst>
  <dgm:cxnLst>
    <dgm:cxn modelId="{B5F3B306-34AC-469F-B016-936FEC207D5E}" srcId="{0F754FBA-2337-491C-8BA8-AB1DEDD6101F}" destId="{F99CED93-026E-42C5-AAFB-823EBF63369E}" srcOrd="0" destOrd="0" parTransId="{32B8A9A8-C305-4465-8A3D-1162D94E16CE}" sibTransId="{D2B48C9D-BEE8-46E9-9D4E-C6793250D0EA}"/>
    <dgm:cxn modelId="{0B3AA585-1E25-4093-9A87-48E8ABBC616A}" type="presOf" srcId="{F99CED93-026E-42C5-AAFB-823EBF63369E}" destId="{80AD6387-BB7F-41A1-82A2-2B1417E87332}" srcOrd="0" destOrd="0" presId="urn:microsoft.com/office/officeart/2005/8/layout/vList3"/>
    <dgm:cxn modelId="{8ED8D698-D74A-4767-9BB9-6882EABC1658}" type="presOf" srcId="{0F754FBA-2337-491C-8BA8-AB1DEDD6101F}" destId="{C2DB6F53-E358-4660-89F5-4F0CBFE3A5FD}" srcOrd="0" destOrd="0" presId="urn:microsoft.com/office/officeart/2005/8/layout/vList3"/>
    <dgm:cxn modelId="{FD44C0EF-F6BA-4D00-BFC5-22D8B63A8696}" type="presParOf" srcId="{C2DB6F53-E358-4660-89F5-4F0CBFE3A5FD}" destId="{3168E32B-7DB2-4938-AAC8-9DAA761C5787}" srcOrd="0" destOrd="0" presId="urn:microsoft.com/office/officeart/2005/8/layout/vList3"/>
    <dgm:cxn modelId="{B8E27766-53B5-4A0E-BD5C-BBFB4E827244}" type="presParOf" srcId="{3168E32B-7DB2-4938-AAC8-9DAA761C5787}" destId="{B80A60B5-F7DA-49DD-8800-B47F3906D4F3}" srcOrd="0" destOrd="0" presId="urn:microsoft.com/office/officeart/2005/8/layout/vList3"/>
    <dgm:cxn modelId="{97B67A6B-65CF-4A76-9034-F82AFFF4E8A4}" type="presParOf" srcId="{3168E32B-7DB2-4938-AAC8-9DAA761C5787}" destId="{80AD6387-BB7F-41A1-82A2-2B1417E87332}"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441E3D-AD91-4721-8BBC-C7706E7CD197}"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676B05F4-6EDC-4A2B-99CA-2D0DF8BB122A}">
      <dgm:prSet/>
      <dgm:spPr/>
      <dgm:t>
        <a:bodyPr/>
        <a:lstStyle/>
        <a:p>
          <a:pPr rtl="0"/>
          <a:r>
            <a:rPr lang="en-US" b="1"/>
            <a:t>Missing From Package of Scripts</a:t>
          </a:r>
          <a:endParaRPr lang="en-US"/>
        </a:p>
      </dgm:t>
    </dgm:pt>
    <dgm:pt modelId="{8C131B80-37D6-46EC-8520-716C197CF8DC}" type="parTrans" cxnId="{51D960CD-3037-4B1C-A498-A9564A95E150}">
      <dgm:prSet/>
      <dgm:spPr/>
      <dgm:t>
        <a:bodyPr/>
        <a:lstStyle/>
        <a:p>
          <a:endParaRPr lang="en-US"/>
        </a:p>
      </dgm:t>
    </dgm:pt>
    <dgm:pt modelId="{509C457E-7909-4D79-B2D8-40192383C479}" type="sibTrans" cxnId="{51D960CD-3037-4B1C-A498-A9564A95E150}">
      <dgm:prSet/>
      <dgm:spPr/>
      <dgm:t>
        <a:bodyPr/>
        <a:lstStyle/>
        <a:p>
          <a:endParaRPr lang="en-US"/>
        </a:p>
      </dgm:t>
    </dgm:pt>
    <dgm:pt modelId="{F21332E5-3113-455C-A35C-2F995AF70DC7}" type="pres">
      <dgm:prSet presAssocID="{69441E3D-AD91-4721-8BBC-C7706E7CD197}" presName="linearFlow" presStyleCnt="0">
        <dgm:presLayoutVars>
          <dgm:dir/>
          <dgm:resizeHandles val="exact"/>
        </dgm:presLayoutVars>
      </dgm:prSet>
      <dgm:spPr/>
    </dgm:pt>
    <dgm:pt modelId="{6F2096B8-2FA5-41E2-B499-32BB3C6CF639}" type="pres">
      <dgm:prSet presAssocID="{676B05F4-6EDC-4A2B-99CA-2D0DF8BB122A}" presName="composite" presStyleCnt="0"/>
      <dgm:spPr/>
    </dgm:pt>
    <dgm:pt modelId="{E8B97A61-4271-4F38-8719-4C5E5156B1F2}" type="pres">
      <dgm:prSet presAssocID="{676B05F4-6EDC-4A2B-99CA-2D0DF8BB122A}" presName="imgShp" presStyleLbl="fgImgPlace1" presStyleIdx="0" presStyleCnt="1"/>
      <dgm:spPr>
        <a:blipFill rotWithShape="1">
          <a:blip xmlns:r="http://schemas.openxmlformats.org/officeDocument/2006/relationships" r:embed="rId1"/>
          <a:stretch>
            <a:fillRect/>
          </a:stretch>
        </a:blipFill>
      </dgm:spPr>
    </dgm:pt>
    <dgm:pt modelId="{5CDFFA84-4D23-483D-8616-538534612331}" type="pres">
      <dgm:prSet presAssocID="{676B05F4-6EDC-4A2B-99CA-2D0DF8BB122A}" presName="txShp" presStyleLbl="node1" presStyleIdx="0" presStyleCnt="1">
        <dgm:presLayoutVars>
          <dgm:bulletEnabled val="1"/>
        </dgm:presLayoutVars>
      </dgm:prSet>
      <dgm:spPr/>
    </dgm:pt>
  </dgm:ptLst>
  <dgm:cxnLst>
    <dgm:cxn modelId="{CA873126-BD01-4E27-8B85-467F5095045A}" type="presOf" srcId="{676B05F4-6EDC-4A2B-99CA-2D0DF8BB122A}" destId="{5CDFFA84-4D23-483D-8616-538534612331}" srcOrd="0" destOrd="0" presId="urn:microsoft.com/office/officeart/2005/8/layout/vList3"/>
    <dgm:cxn modelId="{F825808A-01C9-407C-B39F-0530DA4B1229}" type="presOf" srcId="{69441E3D-AD91-4721-8BBC-C7706E7CD197}" destId="{F21332E5-3113-455C-A35C-2F995AF70DC7}" srcOrd="0" destOrd="0" presId="urn:microsoft.com/office/officeart/2005/8/layout/vList3"/>
    <dgm:cxn modelId="{51D960CD-3037-4B1C-A498-A9564A95E150}" srcId="{69441E3D-AD91-4721-8BBC-C7706E7CD197}" destId="{676B05F4-6EDC-4A2B-99CA-2D0DF8BB122A}" srcOrd="0" destOrd="0" parTransId="{8C131B80-37D6-46EC-8520-716C197CF8DC}" sibTransId="{509C457E-7909-4D79-B2D8-40192383C479}"/>
    <dgm:cxn modelId="{1A984A94-940A-4688-9353-8B9AB6844D6F}" type="presParOf" srcId="{F21332E5-3113-455C-A35C-2F995AF70DC7}" destId="{6F2096B8-2FA5-41E2-B499-32BB3C6CF639}" srcOrd="0" destOrd="0" presId="urn:microsoft.com/office/officeart/2005/8/layout/vList3"/>
    <dgm:cxn modelId="{82895A5C-B346-4624-83F3-4636B7E94800}" type="presParOf" srcId="{6F2096B8-2FA5-41E2-B499-32BB3C6CF639}" destId="{E8B97A61-4271-4F38-8719-4C5E5156B1F2}" srcOrd="0" destOrd="0" presId="urn:microsoft.com/office/officeart/2005/8/layout/vList3"/>
    <dgm:cxn modelId="{B77F050F-56F3-4420-81A7-E70391678630}" type="presParOf" srcId="{6F2096B8-2FA5-41E2-B499-32BB3C6CF639}" destId="{5CDFFA84-4D23-483D-8616-53853461233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157EA11-C012-4CB9-9F46-B21CC83601F2}"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63BB5D76-31D3-4C3C-AFEC-A67ABFA226E1}">
      <dgm:prSet/>
      <dgm:spPr/>
      <dgm:t>
        <a:bodyPr/>
        <a:lstStyle/>
        <a:p>
          <a:pPr rtl="0"/>
          <a:r>
            <a:rPr lang="en-US" b="1"/>
            <a:t>Incorrectly Marking P-Values</a:t>
          </a:r>
          <a:endParaRPr lang="en-US"/>
        </a:p>
      </dgm:t>
    </dgm:pt>
    <dgm:pt modelId="{8AD1CE12-FC5F-4537-A0B5-B1D43C2B0E2D}" type="parTrans" cxnId="{7310E407-0676-4134-A46C-ECFFD2C64048}">
      <dgm:prSet/>
      <dgm:spPr/>
      <dgm:t>
        <a:bodyPr/>
        <a:lstStyle/>
        <a:p>
          <a:endParaRPr lang="en-US"/>
        </a:p>
      </dgm:t>
    </dgm:pt>
    <dgm:pt modelId="{9F26DFB9-3AB9-48B5-8607-01C7D262B69E}" type="sibTrans" cxnId="{7310E407-0676-4134-A46C-ECFFD2C64048}">
      <dgm:prSet/>
      <dgm:spPr/>
      <dgm:t>
        <a:bodyPr/>
        <a:lstStyle/>
        <a:p>
          <a:endParaRPr lang="en-US"/>
        </a:p>
      </dgm:t>
    </dgm:pt>
    <dgm:pt modelId="{78D97F1B-A5EC-42A9-846C-C4A5D7AE5845}" type="pres">
      <dgm:prSet presAssocID="{4157EA11-C012-4CB9-9F46-B21CC83601F2}" presName="linearFlow" presStyleCnt="0">
        <dgm:presLayoutVars>
          <dgm:dir/>
          <dgm:resizeHandles val="exact"/>
        </dgm:presLayoutVars>
      </dgm:prSet>
      <dgm:spPr/>
    </dgm:pt>
    <dgm:pt modelId="{8F9D9843-149E-477C-B24F-F4D7AC6A082C}" type="pres">
      <dgm:prSet presAssocID="{63BB5D76-31D3-4C3C-AFEC-A67ABFA226E1}" presName="composite" presStyleCnt="0"/>
      <dgm:spPr/>
    </dgm:pt>
    <dgm:pt modelId="{3B2340BD-B75D-486F-8A83-7790652F4615}" type="pres">
      <dgm:prSet presAssocID="{63BB5D76-31D3-4C3C-AFEC-A67ABFA226E1}" presName="imgShp" presStyleLbl="fgImgPlace1" presStyleIdx="0" presStyleCnt="1"/>
      <dgm:spPr>
        <a:blipFill rotWithShape="1">
          <a:blip xmlns:r="http://schemas.openxmlformats.org/officeDocument/2006/relationships" r:embed="rId1"/>
          <a:stretch>
            <a:fillRect/>
          </a:stretch>
        </a:blipFill>
      </dgm:spPr>
    </dgm:pt>
    <dgm:pt modelId="{B499174A-15BF-41F1-867C-50E137792B4C}" type="pres">
      <dgm:prSet presAssocID="{63BB5D76-31D3-4C3C-AFEC-A67ABFA226E1}" presName="txShp" presStyleLbl="node1" presStyleIdx="0" presStyleCnt="1">
        <dgm:presLayoutVars>
          <dgm:bulletEnabled val="1"/>
        </dgm:presLayoutVars>
      </dgm:prSet>
      <dgm:spPr/>
    </dgm:pt>
  </dgm:ptLst>
  <dgm:cxnLst>
    <dgm:cxn modelId="{7310E407-0676-4134-A46C-ECFFD2C64048}" srcId="{4157EA11-C012-4CB9-9F46-B21CC83601F2}" destId="{63BB5D76-31D3-4C3C-AFEC-A67ABFA226E1}" srcOrd="0" destOrd="0" parTransId="{8AD1CE12-FC5F-4537-A0B5-B1D43C2B0E2D}" sibTransId="{9F26DFB9-3AB9-48B5-8607-01C7D262B69E}"/>
    <dgm:cxn modelId="{19C1FB55-8060-4D4A-9D53-22253F4CF8B0}" type="presOf" srcId="{4157EA11-C012-4CB9-9F46-B21CC83601F2}" destId="{78D97F1B-A5EC-42A9-846C-C4A5D7AE5845}" srcOrd="0" destOrd="0" presId="urn:microsoft.com/office/officeart/2005/8/layout/vList3"/>
    <dgm:cxn modelId="{8A9C7DB4-4B20-4616-8A57-2010DAD1D78D}" type="presOf" srcId="{63BB5D76-31D3-4C3C-AFEC-A67ABFA226E1}" destId="{B499174A-15BF-41F1-867C-50E137792B4C}" srcOrd="0" destOrd="0" presId="urn:microsoft.com/office/officeart/2005/8/layout/vList3"/>
    <dgm:cxn modelId="{2AF09E55-1A33-4F81-9F83-5FE9128D4CEB}" type="presParOf" srcId="{78D97F1B-A5EC-42A9-846C-C4A5D7AE5845}" destId="{8F9D9843-149E-477C-B24F-F4D7AC6A082C}" srcOrd="0" destOrd="0" presId="urn:microsoft.com/office/officeart/2005/8/layout/vList3"/>
    <dgm:cxn modelId="{E89632B7-A35C-4E1D-BB6B-CCB909C5159D}" type="presParOf" srcId="{8F9D9843-149E-477C-B24F-F4D7AC6A082C}" destId="{3B2340BD-B75D-486F-8A83-7790652F4615}" srcOrd="0" destOrd="0" presId="urn:microsoft.com/office/officeart/2005/8/layout/vList3"/>
    <dgm:cxn modelId="{66E37009-26C7-4244-92C9-273E9E82807E}" type="presParOf" srcId="{8F9D9843-149E-477C-B24F-F4D7AC6A082C}" destId="{B499174A-15BF-41F1-867C-50E137792B4C}"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8909F47-E2A2-4AA1-B5D5-CD3F6DBECC1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4D2997D9-7FBF-414D-B66E-595713D9A1CC}">
      <dgm:prSet/>
      <dgm:spPr/>
      <dgm:t>
        <a:bodyPr/>
        <a:lstStyle/>
        <a:p>
          <a:pPr rtl="0"/>
          <a:r>
            <a:rPr lang="en-US" b="1"/>
            <a:t>Not calling the data initially</a:t>
          </a:r>
          <a:endParaRPr lang="en-US"/>
        </a:p>
      </dgm:t>
    </dgm:pt>
    <dgm:pt modelId="{A66EE9D7-CAEA-4AFE-A078-647DAE460EE1}" type="parTrans" cxnId="{1F67AB99-4C8D-4BFB-9857-9BA6081C93BC}">
      <dgm:prSet/>
      <dgm:spPr/>
      <dgm:t>
        <a:bodyPr/>
        <a:lstStyle/>
        <a:p>
          <a:endParaRPr lang="en-US"/>
        </a:p>
      </dgm:t>
    </dgm:pt>
    <dgm:pt modelId="{62294752-C582-497C-A1A1-680C5D7BCB42}" type="sibTrans" cxnId="{1F67AB99-4C8D-4BFB-9857-9BA6081C93BC}">
      <dgm:prSet/>
      <dgm:spPr/>
      <dgm:t>
        <a:bodyPr/>
        <a:lstStyle/>
        <a:p>
          <a:endParaRPr lang="en-US"/>
        </a:p>
      </dgm:t>
    </dgm:pt>
    <dgm:pt modelId="{7D598D4A-79D6-47A0-8E4B-10E9B9514B77}" type="pres">
      <dgm:prSet presAssocID="{98909F47-E2A2-4AA1-B5D5-CD3F6DBECC11}" presName="linearFlow" presStyleCnt="0">
        <dgm:presLayoutVars>
          <dgm:dir/>
          <dgm:resizeHandles val="exact"/>
        </dgm:presLayoutVars>
      </dgm:prSet>
      <dgm:spPr/>
    </dgm:pt>
    <dgm:pt modelId="{76A25EFF-7DC4-40CF-9EFB-C1128C2433A2}" type="pres">
      <dgm:prSet presAssocID="{4D2997D9-7FBF-414D-B66E-595713D9A1CC}" presName="composite" presStyleCnt="0"/>
      <dgm:spPr/>
    </dgm:pt>
    <dgm:pt modelId="{E57445E2-6C28-4DC7-B4A5-C9048347CE22}" type="pres">
      <dgm:prSet presAssocID="{4D2997D9-7FBF-414D-B66E-595713D9A1CC}" presName="imgShp" presStyleLbl="fgImgPlace1" presStyleIdx="0" presStyleCnt="1"/>
      <dgm:spPr>
        <a:blipFill rotWithShape="1">
          <a:blip xmlns:r="http://schemas.openxmlformats.org/officeDocument/2006/relationships" r:embed="rId1"/>
          <a:stretch>
            <a:fillRect/>
          </a:stretch>
        </a:blipFill>
      </dgm:spPr>
    </dgm:pt>
    <dgm:pt modelId="{CDAE6DA1-90C0-4639-9E92-BB2760BEA780}" type="pres">
      <dgm:prSet presAssocID="{4D2997D9-7FBF-414D-B66E-595713D9A1CC}" presName="txShp" presStyleLbl="node1" presStyleIdx="0" presStyleCnt="1">
        <dgm:presLayoutVars>
          <dgm:bulletEnabled val="1"/>
        </dgm:presLayoutVars>
      </dgm:prSet>
      <dgm:spPr/>
    </dgm:pt>
  </dgm:ptLst>
  <dgm:cxnLst>
    <dgm:cxn modelId="{B17A0578-FC4F-4FE9-9DB4-A0E255E3C1EC}" type="presOf" srcId="{4D2997D9-7FBF-414D-B66E-595713D9A1CC}" destId="{CDAE6DA1-90C0-4639-9E92-BB2760BEA780}" srcOrd="0" destOrd="0" presId="urn:microsoft.com/office/officeart/2005/8/layout/vList3"/>
    <dgm:cxn modelId="{B5BDB759-6AC8-4344-81A0-A8CC03961C1A}" type="presOf" srcId="{98909F47-E2A2-4AA1-B5D5-CD3F6DBECC11}" destId="{7D598D4A-79D6-47A0-8E4B-10E9B9514B77}" srcOrd="0" destOrd="0" presId="urn:microsoft.com/office/officeart/2005/8/layout/vList3"/>
    <dgm:cxn modelId="{1F67AB99-4C8D-4BFB-9857-9BA6081C93BC}" srcId="{98909F47-E2A2-4AA1-B5D5-CD3F6DBECC11}" destId="{4D2997D9-7FBF-414D-B66E-595713D9A1CC}" srcOrd="0" destOrd="0" parTransId="{A66EE9D7-CAEA-4AFE-A078-647DAE460EE1}" sibTransId="{62294752-C582-497C-A1A1-680C5D7BCB42}"/>
    <dgm:cxn modelId="{AB5209C2-70B0-440E-9E9D-B18A58F7F66D}" type="presParOf" srcId="{7D598D4A-79D6-47A0-8E4B-10E9B9514B77}" destId="{76A25EFF-7DC4-40CF-9EFB-C1128C2433A2}" srcOrd="0" destOrd="0" presId="urn:microsoft.com/office/officeart/2005/8/layout/vList3"/>
    <dgm:cxn modelId="{E8A83DFC-BA4E-41DF-B2BC-633EBA0CDDF9}" type="presParOf" srcId="{76A25EFF-7DC4-40CF-9EFB-C1128C2433A2}" destId="{E57445E2-6C28-4DC7-B4A5-C9048347CE22}" srcOrd="0" destOrd="0" presId="urn:microsoft.com/office/officeart/2005/8/layout/vList3"/>
    <dgm:cxn modelId="{334CB782-3E83-4DD7-B890-392107DE02D6}" type="presParOf" srcId="{76A25EFF-7DC4-40CF-9EFB-C1128C2433A2}" destId="{CDAE6DA1-90C0-4639-9E92-BB2760BEA780}"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CC061B4-9118-4418-B208-8E7AF293235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D926A578-7702-4BD8-8A30-6CE5090238D0}">
      <dgm:prSet/>
      <dgm:spPr/>
      <dgm:t>
        <a:bodyPr/>
        <a:lstStyle/>
        <a:p>
          <a:pPr rtl="0"/>
          <a:r>
            <a:rPr lang="en-US" b="1"/>
            <a:t>Hard Coded Variables</a:t>
          </a:r>
          <a:endParaRPr lang="en-US"/>
        </a:p>
      </dgm:t>
    </dgm:pt>
    <dgm:pt modelId="{8460B5D7-DEDD-4773-AD57-6250A84012F7}" type="parTrans" cxnId="{B21DFE27-D9BF-4153-A493-5FBE22840992}">
      <dgm:prSet/>
      <dgm:spPr/>
      <dgm:t>
        <a:bodyPr/>
        <a:lstStyle/>
        <a:p>
          <a:endParaRPr lang="en-US"/>
        </a:p>
      </dgm:t>
    </dgm:pt>
    <dgm:pt modelId="{61C9A702-DB77-4708-836F-780897B4E21F}" type="sibTrans" cxnId="{B21DFE27-D9BF-4153-A493-5FBE22840992}">
      <dgm:prSet/>
      <dgm:spPr/>
      <dgm:t>
        <a:bodyPr/>
        <a:lstStyle/>
        <a:p>
          <a:endParaRPr lang="en-US"/>
        </a:p>
      </dgm:t>
    </dgm:pt>
    <dgm:pt modelId="{217F8C38-BDCB-4245-9219-633FAFC47889}" type="pres">
      <dgm:prSet presAssocID="{1CC061B4-9118-4418-B208-8E7AF2932350}" presName="linearFlow" presStyleCnt="0">
        <dgm:presLayoutVars>
          <dgm:dir/>
          <dgm:resizeHandles val="exact"/>
        </dgm:presLayoutVars>
      </dgm:prSet>
      <dgm:spPr/>
    </dgm:pt>
    <dgm:pt modelId="{FB527D88-D20A-480F-899B-5FA1B21B2EC6}" type="pres">
      <dgm:prSet presAssocID="{D926A578-7702-4BD8-8A30-6CE5090238D0}" presName="composite" presStyleCnt="0"/>
      <dgm:spPr/>
    </dgm:pt>
    <dgm:pt modelId="{B3AACBC2-8526-46D3-B23D-975F5C4EE489}" type="pres">
      <dgm:prSet presAssocID="{D926A578-7702-4BD8-8A30-6CE5090238D0}" presName="imgShp" presStyleLbl="fgImgPlace1" presStyleIdx="0" presStyleCnt="1"/>
      <dgm:spPr>
        <a:blipFill rotWithShape="1">
          <a:blip xmlns:r="http://schemas.openxmlformats.org/officeDocument/2006/relationships" r:embed="rId1"/>
          <a:stretch>
            <a:fillRect/>
          </a:stretch>
        </a:blipFill>
      </dgm:spPr>
    </dgm:pt>
    <dgm:pt modelId="{AB0B8F55-CB99-4AD3-849F-D43D49D5AEA3}" type="pres">
      <dgm:prSet presAssocID="{D926A578-7702-4BD8-8A30-6CE5090238D0}" presName="txShp" presStyleLbl="node1" presStyleIdx="0" presStyleCnt="1">
        <dgm:presLayoutVars>
          <dgm:bulletEnabled val="1"/>
        </dgm:presLayoutVars>
      </dgm:prSet>
      <dgm:spPr/>
    </dgm:pt>
  </dgm:ptLst>
  <dgm:cxnLst>
    <dgm:cxn modelId="{7426C114-9D6B-42AC-847D-E92B88AA4A9A}" type="presOf" srcId="{D926A578-7702-4BD8-8A30-6CE5090238D0}" destId="{AB0B8F55-CB99-4AD3-849F-D43D49D5AEA3}" srcOrd="0" destOrd="0" presId="urn:microsoft.com/office/officeart/2005/8/layout/vList3"/>
    <dgm:cxn modelId="{B21DFE27-D9BF-4153-A493-5FBE22840992}" srcId="{1CC061B4-9118-4418-B208-8E7AF2932350}" destId="{D926A578-7702-4BD8-8A30-6CE5090238D0}" srcOrd="0" destOrd="0" parTransId="{8460B5D7-DEDD-4773-AD57-6250A84012F7}" sibTransId="{61C9A702-DB77-4708-836F-780897B4E21F}"/>
    <dgm:cxn modelId="{1779BFEC-82D4-4352-8E65-A011CAB9180C}" type="presOf" srcId="{1CC061B4-9118-4418-B208-8E7AF2932350}" destId="{217F8C38-BDCB-4245-9219-633FAFC47889}" srcOrd="0" destOrd="0" presId="urn:microsoft.com/office/officeart/2005/8/layout/vList3"/>
    <dgm:cxn modelId="{C096FA27-CCC0-4A28-AF4C-7BDFD51AFC81}" type="presParOf" srcId="{217F8C38-BDCB-4245-9219-633FAFC47889}" destId="{FB527D88-D20A-480F-899B-5FA1B21B2EC6}" srcOrd="0" destOrd="0" presId="urn:microsoft.com/office/officeart/2005/8/layout/vList3"/>
    <dgm:cxn modelId="{3D93656F-6070-49A3-829F-13CE02BBA891}" type="presParOf" srcId="{FB527D88-D20A-480F-899B-5FA1B21B2EC6}" destId="{B3AACBC2-8526-46D3-B23D-975F5C4EE489}" srcOrd="0" destOrd="0" presId="urn:microsoft.com/office/officeart/2005/8/layout/vList3"/>
    <dgm:cxn modelId="{33C42774-18D8-4DD6-A9E8-EF5EEA06714E}" type="presParOf" srcId="{FB527D88-D20A-480F-899B-5FA1B21B2EC6}" destId="{AB0B8F55-CB99-4AD3-849F-D43D49D5AEA3}"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91B02C4-FD3C-4EFC-9E0B-399AEF4E5D29}"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3FC7602F-EFC6-4468-9DD7-DC20B105E212}">
      <dgm:prSet/>
      <dgm:spPr/>
      <dgm:t>
        <a:bodyPr/>
        <a:lstStyle/>
        <a:p>
          <a:pPr rtl="0"/>
          <a:r>
            <a:rPr lang="en-US" b="1" dirty="0"/>
            <a:t>Missing Files/Commands</a:t>
          </a:r>
          <a:endParaRPr lang="en-US" dirty="0"/>
        </a:p>
      </dgm:t>
    </dgm:pt>
    <dgm:pt modelId="{E3EA03F9-E0B4-4944-AC02-C1BD8D6FD46F}" type="parTrans" cxnId="{7F9EBCB0-052F-4D14-B523-7FE6AB3E41BD}">
      <dgm:prSet/>
      <dgm:spPr/>
      <dgm:t>
        <a:bodyPr/>
        <a:lstStyle/>
        <a:p>
          <a:endParaRPr lang="en-US"/>
        </a:p>
      </dgm:t>
    </dgm:pt>
    <dgm:pt modelId="{B39BE04F-E395-464A-8FA5-6837EA979239}" type="sibTrans" cxnId="{7F9EBCB0-052F-4D14-B523-7FE6AB3E41BD}">
      <dgm:prSet/>
      <dgm:spPr/>
      <dgm:t>
        <a:bodyPr/>
        <a:lstStyle/>
        <a:p>
          <a:endParaRPr lang="en-US"/>
        </a:p>
      </dgm:t>
    </dgm:pt>
    <dgm:pt modelId="{4EAF22D8-2714-40C9-A28D-F370882C1245}" type="pres">
      <dgm:prSet presAssocID="{291B02C4-FD3C-4EFC-9E0B-399AEF4E5D29}" presName="linearFlow" presStyleCnt="0">
        <dgm:presLayoutVars>
          <dgm:dir/>
          <dgm:resizeHandles val="exact"/>
        </dgm:presLayoutVars>
      </dgm:prSet>
      <dgm:spPr/>
    </dgm:pt>
    <dgm:pt modelId="{31793638-29A2-40B5-9BD2-4375ABAE44DE}" type="pres">
      <dgm:prSet presAssocID="{3FC7602F-EFC6-4468-9DD7-DC20B105E212}" presName="composite" presStyleCnt="0"/>
      <dgm:spPr/>
    </dgm:pt>
    <dgm:pt modelId="{44E2C6A3-1B50-4EAA-9D58-F2680152A4E7}" type="pres">
      <dgm:prSet presAssocID="{3FC7602F-EFC6-4468-9DD7-DC20B105E212}" presName="imgShp" presStyleLbl="fgImgPlace1" presStyleIdx="0" presStyleCnt="1"/>
      <dgm:spPr>
        <a:blipFill rotWithShape="1">
          <a:blip xmlns:r="http://schemas.openxmlformats.org/officeDocument/2006/relationships" r:embed="rId1"/>
          <a:stretch>
            <a:fillRect/>
          </a:stretch>
        </a:blipFill>
      </dgm:spPr>
    </dgm:pt>
    <dgm:pt modelId="{FB2B85F9-1967-489D-B826-CEDAAFBCD90B}" type="pres">
      <dgm:prSet presAssocID="{3FC7602F-EFC6-4468-9DD7-DC20B105E212}" presName="txShp" presStyleLbl="node1" presStyleIdx="0" presStyleCnt="1">
        <dgm:presLayoutVars>
          <dgm:bulletEnabled val="1"/>
        </dgm:presLayoutVars>
      </dgm:prSet>
      <dgm:spPr/>
    </dgm:pt>
  </dgm:ptLst>
  <dgm:cxnLst>
    <dgm:cxn modelId="{47838D5B-E81A-42D3-A738-31999CCF08F3}" type="presOf" srcId="{3FC7602F-EFC6-4468-9DD7-DC20B105E212}" destId="{FB2B85F9-1967-489D-B826-CEDAAFBCD90B}" srcOrd="0" destOrd="0" presId="urn:microsoft.com/office/officeart/2005/8/layout/vList3"/>
    <dgm:cxn modelId="{F41EA184-C447-44D8-B91D-EF01C16AA3C4}" type="presOf" srcId="{291B02C4-FD3C-4EFC-9E0B-399AEF4E5D29}" destId="{4EAF22D8-2714-40C9-A28D-F370882C1245}" srcOrd="0" destOrd="0" presId="urn:microsoft.com/office/officeart/2005/8/layout/vList3"/>
    <dgm:cxn modelId="{7F9EBCB0-052F-4D14-B523-7FE6AB3E41BD}" srcId="{291B02C4-FD3C-4EFC-9E0B-399AEF4E5D29}" destId="{3FC7602F-EFC6-4468-9DD7-DC20B105E212}" srcOrd="0" destOrd="0" parTransId="{E3EA03F9-E0B4-4944-AC02-C1BD8D6FD46F}" sibTransId="{B39BE04F-E395-464A-8FA5-6837EA979239}"/>
    <dgm:cxn modelId="{09311FF0-ECDD-47D8-A21E-DD593546F6A7}" type="presParOf" srcId="{4EAF22D8-2714-40C9-A28D-F370882C1245}" destId="{31793638-29A2-40B5-9BD2-4375ABAE44DE}" srcOrd="0" destOrd="0" presId="urn:microsoft.com/office/officeart/2005/8/layout/vList3"/>
    <dgm:cxn modelId="{2F60BC3E-1AE6-4A0A-8FD8-31AA1CD346FB}" type="presParOf" srcId="{31793638-29A2-40B5-9BD2-4375ABAE44DE}" destId="{44E2C6A3-1B50-4EAA-9D58-F2680152A4E7}" srcOrd="0" destOrd="0" presId="urn:microsoft.com/office/officeart/2005/8/layout/vList3"/>
    <dgm:cxn modelId="{E7C3FE86-E43F-4D6A-805F-AB10732510CA}" type="presParOf" srcId="{31793638-29A2-40B5-9BD2-4375ABAE44DE}" destId="{FB2B85F9-1967-489D-B826-CEDAAFBCD90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ED134A-3A97-4CA8-87EF-5E88E7D05A71}">
      <dsp:nvSpPr>
        <dsp:cNvPr id="0" name=""/>
        <dsp:cNvSpPr/>
      </dsp:nvSpPr>
      <dsp:spPr>
        <a:xfrm rot="10800000">
          <a:off x="2121609" y="0"/>
          <a:ext cx="7107437" cy="132556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232410" rIns="433832" bIns="232410" numCol="1" spcCol="1270" anchor="ctr" anchorCtr="0">
          <a:noAutofit/>
        </a:bodyPr>
        <a:lstStyle/>
        <a:p>
          <a:pPr marL="0" lvl="0" indent="0" algn="ctr" defTabSz="2711450" rtl="0">
            <a:lnSpc>
              <a:spcPct val="90000"/>
            </a:lnSpc>
            <a:spcBef>
              <a:spcPct val="0"/>
            </a:spcBef>
            <a:spcAft>
              <a:spcPct val="35000"/>
            </a:spcAft>
            <a:buNone/>
          </a:pPr>
          <a:r>
            <a:rPr lang="en-US" sz="6100" b="1" kern="1200"/>
            <a:t>Rounding</a:t>
          </a:r>
          <a:endParaRPr lang="en-US" sz="6100" kern="1200"/>
        </a:p>
      </dsp:txBody>
      <dsp:txXfrm rot="10800000">
        <a:off x="2453000" y="0"/>
        <a:ext cx="6776046" cy="1325563"/>
      </dsp:txXfrm>
    </dsp:sp>
    <dsp:sp modelId="{E231005E-9BD8-45F6-979D-F24C0AC8734E}">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BFB09-9BA2-4382-9B9E-22B0AB01649E}">
      <dsp:nvSpPr>
        <dsp:cNvPr id="0" name=""/>
        <dsp:cNvSpPr/>
      </dsp:nvSpPr>
      <dsp:spPr>
        <a:xfrm rot="10800000">
          <a:off x="2121609" y="0"/>
          <a:ext cx="7107437" cy="132556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40970" rIns="263144" bIns="140970" numCol="1" spcCol="1270" anchor="ctr" anchorCtr="0">
          <a:noAutofit/>
        </a:bodyPr>
        <a:lstStyle/>
        <a:p>
          <a:pPr marL="0" lvl="0" indent="0" algn="ctr" defTabSz="1644650" rtl="0">
            <a:lnSpc>
              <a:spcPct val="90000"/>
            </a:lnSpc>
            <a:spcBef>
              <a:spcPct val="0"/>
            </a:spcBef>
            <a:spcAft>
              <a:spcPct val="35000"/>
            </a:spcAft>
            <a:buNone/>
          </a:pPr>
          <a:r>
            <a:rPr lang="en-US" sz="3700" b="1" kern="1200"/>
            <a:t>Poor or No Commenting and Poor Variable Names</a:t>
          </a:r>
          <a:endParaRPr lang="en-US" sz="3700" kern="1200"/>
        </a:p>
      </dsp:txBody>
      <dsp:txXfrm rot="10800000">
        <a:off x="2453000" y="0"/>
        <a:ext cx="6776046" cy="1325563"/>
      </dsp:txXfrm>
    </dsp:sp>
    <dsp:sp modelId="{6DC0A5A2-3D7B-47BD-AD2C-EC24F0CEBA2C}">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F4B9F2-E78F-46EC-9E68-F3186C36309F}">
      <dsp:nvSpPr>
        <dsp:cNvPr id="0" name=""/>
        <dsp:cNvSpPr/>
      </dsp:nvSpPr>
      <dsp:spPr>
        <a:xfrm rot="10800000">
          <a:off x="2121609" y="0"/>
          <a:ext cx="7107437" cy="132556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40970" rIns="263144" bIns="140970" numCol="1" spcCol="1270" anchor="ctr" anchorCtr="0">
          <a:noAutofit/>
        </a:bodyPr>
        <a:lstStyle/>
        <a:p>
          <a:pPr marL="0" lvl="0" indent="0" algn="ctr" defTabSz="1644650" rtl="0">
            <a:lnSpc>
              <a:spcPct val="90000"/>
            </a:lnSpc>
            <a:spcBef>
              <a:spcPct val="0"/>
            </a:spcBef>
            <a:spcAft>
              <a:spcPct val="35000"/>
            </a:spcAft>
            <a:buNone/>
          </a:pPr>
          <a:r>
            <a:rPr lang="en-US" sz="3700" b="1" kern="1200"/>
            <a:t>Uncertain or No Order Specified in Title of Scripts</a:t>
          </a:r>
          <a:endParaRPr lang="en-US" sz="3700" kern="1200"/>
        </a:p>
      </dsp:txBody>
      <dsp:txXfrm rot="10800000">
        <a:off x="2453000" y="0"/>
        <a:ext cx="6776046" cy="1325563"/>
      </dsp:txXfrm>
    </dsp:sp>
    <dsp:sp modelId="{FAEC884B-7584-45D5-9044-63E67CE7BB27}">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3DE46-CBD5-430F-858F-980A5F177CC2}">
      <dsp:nvSpPr>
        <dsp:cNvPr id="0" name=""/>
        <dsp:cNvSpPr/>
      </dsp:nvSpPr>
      <dsp:spPr>
        <a:xfrm rot="10800000">
          <a:off x="2121609" y="0"/>
          <a:ext cx="7107437" cy="132556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40970" rIns="263144" bIns="140970" numCol="1" spcCol="1270" anchor="ctr" anchorCtr="0">
          <a:noAutofit/>
        </a:bodyPr>
        <a:lstStyle/>
        <a:p>
          <a:pPr marL="0" lvl="0" indent="0" algn="ctr" defTabSz="1644650" rtl="0">
            <a:lnSpc>
              <a:spcPct val="90000"/>
            </a:lnSpc>
            <a:spcBef>
              <a:spcPct val="0"/>
            </a:spcBef>
            <a:spcAft>
              <a:spcPct val="35000"/>
            </a:spcAft>
            <a:buNone/>
          </a:pPr>
          <a:r>
            <a:rPr lang="en-US" sz="3700" b="1" kern="1200"/>
            <a:t>Doesn’t Follow the Order of the Manuscript</a:t>
          </a:r>
          <a:endParaRPr lang="en-US" sz="3700" kern="1200"/>
        </a:p>
      </dsp:txBody>
      <dsp:txXfrm rot="10800000">
        <a:off x="2453000" y="0"/>
        <a:ext cx="6776046" cy="1325563"/>
      </dsp:txXfrm>
    </dsp:sp>
    <dsp:sp modelId="{FCFDC344-902E-4E10-BB0B-F053EED4C598}">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C0457-1C5F-4AEB-84AA-8091829E630D}">
      <dsp:nvSpPr>
        <dsp:cNvPr id="0" name=""/>
        <dsp:cNvSpPr/>
      </dsp:nvSpPr>
      <dsp:spPr>
        <a:xfrm rot="10800000">
          <a:off x="2121609" y="0"/>
          <a:ext cx="7107437" cy="132556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40970" rIns="263144" bIns="140970" numCol="1" spcCol="1270" anchor="ctr" anchorCtr="0">
          <a:noAutofit/>
        </a:bodyPr>
        <a:lstStyle/>
        <a:p>
          <a:pPr marL="0" lvl="0" indent="0" algn="ctr" defTabSz="1644650" rtl="0">
            <a:lnSpc>
              <a:spcPct val="90000"/>
            </a:lnSpc>
            <a:spcBef>
              <a:spcPct val="0"/>
            </a:spcBef>
            <a:spcAft>
              <a:spcPct val="35000"/>
            </a:spcAft>
            <a:buNone/>
          </a:pPr>
          <a:r>
            <a:rPr lang="en-US" sz="3700" b="1" kern="1200"/>
            <a:t>Prerequisites (ado, library, extension, etc.)</a:t>
          </a:r>
          <a:endParaRPr lang="en-US" sz="3700" kern="1200"/>
        </a:p>
      </dsp:txBody>
      <dsp:txXfrm rot="10800000">
        <a:off x="2453000" y="0"/>
        <a:ext cx="6776046" cy="1325563"/>
      </dsp:txXfrm>
    </dsp:sp>
    <dsp:sp modelId="{618E030F-0F84-41D1-A45B-3254A83ABE91}">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54DDD8-A76B-447E-B3F2-4F00E16B6461}">
      <dsp:nvSpPr>
        <dsp:cNvPr id="0" name=""/>
        <dsp:cNvSpPr/>
      </dsp:nvSpPr>
      <dsp:spPr>
        <a:xfrm rot="10800000">
          <a:off x="2121609" y="0"/>
          <a:ext cx="7107437" cy="132556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40970" rIns="263144" bIns="140970" numCol="1" spcCol="1270" anchor="ctr" anchorCtr="0">
          <a:noAutofit/>
        </a:bodyPr>
        <a:lstStyle/>
        <a:p>
          <a:pPr marL="0" lvl="0" indent="0" algn="ctr" defTabSz="1644650" rtl="0">
            <a:lnSpc>
              <a:spcPct val="90000"/>
            </a:lnSpc>
            <a:spcBef>
              <a:spcPct val="0"/>
            </a:spcBef>
            <a:spcAft>
              <a:spcPct val="35000"/>
            </a:spcAft>
            <a:buNone/>
          </a:pPr>
          <a:r>
            <a:rPr lang="en-US" sz="3700" b="1" kern="1200"/>
            <a:t>Extraneous outputs/lines of code</a:t>
          </a:r>
          <a:endParaRPr lang="en-US" sz="3700" kern="1200"/>
        </a:p>
      </dsp:txBody>
      <dsp:txXfrm rot="10800000">
        <a:off x="2453000" y="0"/>
        <a:ext cx="6776046" cy="1325563"/>
      </dsp:txXfrm>
    </dsp:sp>
    <dsp:sp modelId="{5C7E959E-4A48-4F90-8B47-C28F46F560F5}">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0D40BC-9A06-42B2-9811-11ABF4703253}">
      <dsp:nvSpPr>
        <dsp:cNvPr id="0" name=""/>
        <dsp:cNvSpPr/>
      </dsp:nvSpPr>
      <dsp:spPr>
        <a:xfrm rot="10800000">
          <a:off x="2121609" y="0"/>
          <a:ext cx="7107437" cy="132556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232410" rIns="433832" bIns="232410" numCol="1" spcCol="1270" anchor="ctr" anchorCtr="0">
          <a:noAutofit/>
        </a:bodyPr>
        <a:lstStyle/>
        <a:p>
          <a:pPr marL="0" lvl="0" indent="0" algn="ctr" defTabSz="2711450" rtl="0">
            <a:lnSpc>
              <a:spcPct val="90000"/>
            </a:lnSpc>
            <a:spcBef>
              <a:spcPct val="0"/>
            </a:spcBef>
            <a:spcAft>
              <a:spcPct val="35000"/>
            </a:spcAft>
            <a:buNone/>
          </a:pPr>
          <a:r>
            <a:rPr lang="en-US" sz="6100" b="1" kern="1200"/>
            <a:t>Typos</a:t>
          </a:r>
          <a:endParaRPr lang="en-US" sz="6100" kern="1200"/>
        </a:p>
      </dsp:txBody>
      <dsp:txXfrm rot="10800000">
        <a:off x="2453000" y="0"/>
        <a:ext cx="6776046" cy="1325563"/>
      </dsp:txXfrm>
    </dsp:sp>
    <dsp:sp modelId="{57BD9997-7010-4ADB-8CF0-937C32A41EC1}">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E6984-0581-4DCD-8087-D90CD1EDBF3A}">
      <dsp:nvSpPr>
        <dsp:cNvPr id="0" name=""/>
        <dsp:cNvSpPr/>
      </dsp:nvSpPr>
      <dsp:spPr>
        <a:xfrm rot="10800000">
          <a:off x="2121609" y="0"/>
          <a:ext cx="7107437" cy="132556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18110" rIns="220472" bIns="118110" numCol="1" spcCol="1270" anchor="ctr" anchorCtr="0">
          <a:noAutofit/>
        </a:bodyPr>
        <a:lstStyle/>
        <a:p>
          <a:pPr marL="0" lvl="0" indent="0" algn="ctr" defTabSz="1377950" rtl="0">
            <a:lnSpc>
              <a:spcPct val="90000"/>
            </a:lnSpc>
            <a:spcBef>
              <a:spcPct val="0"/>
            </a:spcBef>
            <a:spcAft>
              <a:spcPct val="35000"/>
            </a:spcAft>
            <a:buNone/>
          </a:pPr>
          <a:r>
            <a:rPr lang="en-US" sz="3100" b="1" kern="1200"/>
            <a:t>Misidentification</a:t>
          </a:r>
        </a:p>
        <a:p>
          <a:pPr marL="0" lvl="0" indent="0" algn="ctr" defTabSz="1377950" rtl="0">
            <a:lnSpc>
              <a:spcPct val="90000"/>
            </a:lnSpc>
            <a:spcBef>
              <a:spcPct val="0"/>
            </a:spcBef>
            <a:spcAft>
              <a:spcPct val="35000"/>
            </a:spcAft>
            <a:buNone/>
          </a:pPr>
          <a:r>
            <a:rPr lang="en-US" sz="3100" b="1" kern="1200"/>
            <a:t>(looking at wrong cell in output file)</a:t>
          </a:r>
          <a:endParaRPr lang="en-US" sz="3100" kern="1200"/>
        </a:p>
      </dsp:txBody>
      <dsp:txXfrm rot="10800000">
        <a:off x="2453000" y="0"/>
        <a:ext cx="6776046" cy="1325563"/>
      </dsp:txXfrm>
    </dsp:sp>
    <dsp:sp modelId="{EA586D79-6DC8-4CAA-9A85-885A4980C771}">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D6387-BB7F-41A1-82A2-2B1417E87332}">
      <dsp:nvSpPr>
        <dsp:cNvPr id="0" name=""/>
        <dsp:cNvSpPr/>
      </dsp:nvSpPr>
      <dsp:spPr>
        <a:xfrm rot="10800000">
          <a:off x="2121609" y="0"/>
          <a:ext cx="7107437" cy="132556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224790" rIns="419608" bIns="224790" numCol="1" spcCol="1270" anchor="ctr" anchorCtr="0">
          <a:noAutofit/>
        </a:bodyPr>
        <a:lstStyle/>
        <a:p>
          <a:pPr marL="0" lvl="0" indent="0" algn="ctr" defTabSz="2622550" rtl="0">
            <a:lnSpc>
              <a:spcPct val="90000"/>
            </a:lnSpc>
            <a:spcBef>
              <a:spcPct val="0"/>
            </a:spcBef>
            <a:spcAft>
              <a:spcPct val="35000"/>
            </a:spcAft>
            <a:buNone/>
          </a:pPr>
          <a:r>
            <a:rPr lang="en-US" sz="5900" b="1" kern="1200"/>
            <a:t>Out of Date Tables</a:t>
          </a:r>
          <a:endParaRPr lang="en-US" sz="5900" kern="1200"/>
        </a:p>
      </dsp:txBody>
      <dsp:txXfrm rot="10800000">
        <a:off x="2453000" y="0"/>
        <a:ext cx="6776046" cy="1325563"/>
      </dsp:txXfrm>
    </dsp:sp>
    <dsp:sp modelId="{B80A60B5-F7DA-49DD-8800-B47F3906D4F3}">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DFFA84-4D23-483D-8616-538534612331}">
      <dsp:nvSpPr>
        <dsp:cNvPr id="0" name=""/>
        <dsp:cNvSpPr/>
      </dsp:nvSpPr>
      <dsp:spPr>
        <a:xfrm rot="10800000">
          <a:off x="2121609" y="0"/>
          <a:ext cx="7107437" cy="132556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40970" rIns="263144" bIns="140970" numCol="1" spcCol="1270" anchor="ctr" anchorCtr="0">
          <a:noAutofit/>
        </a:bodyPr>
        <a:lstStyle/>
        <a:p>
          <a:pPr marL="0" lvl="0" indent="0" algn="ctr" defTabSz="1644650" rtl="0">
            <a:lnSpc>
              <a:spcPct val="90000"/>
            </a:lnSpc>
            <a:spcBef>
              <a:spcPct val="0"/>
            </a:spcBef>
            <a:spcAft>
              <a:spcPct val="35000"/>
            </a:spcAft>
            <a:buNone/>
          </a:pPr>
          <a:r>
            <a:rPr lang="en-US" sz="3700" b="1" kern="1200"/>
            <a:t>Missing From Package of Scripts</a:t>
          </a:r>
          <a:endParaRPr lang="en-US" sz="3700" kern="1200"/>
        </a:p>
      </dsp:txBody>
      <dsp:txXfrm rot="10800000">
        <a:off x="2453000" y="0"/>
        <a:ext cx="6776046" cy="1325563"/>
      </dsp:txXfrm>
    </dsp:sp>
    <dsp:sp modelId="{E8B97A61-4271-4F38-8719-4C5E5156B1F2}">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99174A-15BF-41F1-867C-50E137792B4C}">
      <dsp:nvSpPr>
        <dsp:cNvPr id="0" name=""/>
        <dsp:cNvSpPr/>
      </dsp:nvSpPr>
      <dsp:spPr>
        <a:xfrm rot="10800000">
          <a:off x="2121609" y="0"/>
          <a:ext cx="7107437" cy="132556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48590" rIns="277368" bIns="148590" numCol="1" spcCol="1270" anchor="ctr" anchorCtr="0">
          <a:noAutofit/>
        </a:bodyPr>
        <a:lstStyle/>
        <a:p>
          <a:pPr marL="0" lvl="0" indent="0" algn="ctr" defTabSz="1733550" rtl="0">
            <a:lnSpc>
              <a:spcPct val="90000"/>
            </a:lnSpc>
            <a:spcBef>
              <a:spcPct val="0"/>
            </a:spcBef>
            <a:spcAft>
              <a:spcPct val="35000"/>
            </a:spcAft>
            <a:buNone/>
          </a:pPr>
          <a:r>
            <a:rPr lang="en-US" sz="3900" b="1" kern="1200"/>
            <a:t>Incorrectly Marking P-Values</a:t>
          </a:r>
          <a:endParaRPr lang="en-US" sz="3900" kern="1200"/>
        </a:p>
      </dsp:txBody>
      <dsp:txXfrm rot="10800000">
        <a:off x="2453000" y="0"/>
        <a:ext cx="6776046" cy="1325563"/>
      </dsp:txXfrm>
    </dsp:sp>
    <dsp:sp modelId="{3B2340BD-B75D-486F-8A83-7790652F4615}">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AE6DA1-90C0-4639-9E92-BB2760BEA780}">
      <dsp:nvSpPr>
        <dsp:cNvPr id="0" name=""/>
        <dsp:cNvSpPr/>
      </dsp:nvSpPr>
      <dsp:spPr>
        <a:xfrm rot="10800000">
          <a:off x="2121609" y="0"/>
          <a:ext cx="7107437" cy="132556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52400" rIns="284480" bIns="152400" numCol="1" spcCol="1270" anchor="ctr" anchorCtr="0">
          <a:noAutofit/>
        </a:bodyPr>
        <a:lstStyle/>
        <a:p>
          <a:pPr marL="0" lvl="0" indent="0" algn="ctr" defTabSz="1778000" rtl="0">
            <a:lnSpc>
              <a:spcPct val="90000"/>
            </a:lnSpc>
            <a:spcBef>
              <a:spcPct val="0"/>
            </a:spcBef>
            <a:spcAft>
              <a:spcPct val="35000"/>
            </a:spcAft>
            <a:buNone/>
          </a:pPr>
          <a:r>
            <a:rPr lang="en-US" sz="4000" b="1" kern="1200"/>
            <a:t>Not calling the data initially</a:t>
          </a:r>
          <a:endParaRPr lang="en-US" sz="4000" kern="1200"/>
        </a:p>
      </dsp:txBody>
      <dsp:txXfrm rot="10800000">
        <a:off x="2453000" y="0"/>
        <a:ext cx="6776046" cy="1325563"/>
      </dsp:txXfrm>
    </dsp:sp>
    <dsp:sp modelId="{E57445E2-6C28-4DC7-B4A5-C9048347CE22}">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0B8F55-CB99-4AD3-849F-D43D49D5AEA3}">
      <dsp:nvSpPr>
        <dsp:cNvPr id="0" name=""/>
        <dsp:cNvSpPr/>
      </dsp:nvSpPr>
      <dsp:spPr>
        <a:xfrm rot="10800000">
          <a:off x="2121609" y="0"/>
          <a:ext cx="7107437" cy="132556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94310" rIns="362712" bIns="194310" numCol="1" spcCol="1270" anchor="ctr" anchorCtr="0">
          <a:noAutofit/>
        </a:bodyPr>
        <a:lstStyle/>
        <a:p>
          <a:pPr marL="0" lvl="0" indent="0" algn="ctr" defTabSz="2266950" rtl="0">
            <a:lnSpc>
              <a:spcPct val="90000"/>
            </a:lnSpc>
            <a:spcBef>
              <a:spcPct val="0"/>
            </a:spcBef>
            <a:spcAft>
              <a:spcPct val="35000"/>
            </a:spcAft>
            <a:buNone/>
          </a:pPr>
          <a:r>
            <a:rPr lang="en-US" sz="5100" b="1" kern="1200"/>
            <a:t>Hard Coded Variables</a:t>
          </a:r>
          <a:endParaRPr lang="en-US" sz="5100" kern="1200"/>
        </a:p>
      </dsp:txBody>
      <dsp:txXfrm rot="10800000">
        <a:off x="2453000" y="0"/>
        <a:ext cx="6776046" cy="1325563"/>
      </dsp:txXfrm>
    </dsp:sp>
    <dsp:sp modelId="{B3AACBC2-8526-46D3-B23D-975F5C4EE489}">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B85F9-1967-489D-B826-CEDAAFBCD90B}">
      <dsp:nvSpPr>
        <dsp:cNvPr id="0" name=""/>
        <dsp:cNvSpPr/>
      </dsp:nvSpPr>
      <dsp:spPr>
        <a:xfrm rot="10800000">
          <a:off x="2121609" y="0"/>
          <a:ext cx="7107437" cy="1325563"/>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67640" rIns="312928" bIns="167640" numCol="1" spcCol="1270" anchor="ctr" anchorCtr="0">
          <a:noAutofit/>
        </a:bodyPr>
        <a:lstStyle/>
        <a:p>
          <a:pPr marL="0" lvl="0" indent="0" algn="ctr" defTabSz="1955800" rtl="0">
            <a:lnSpc>
              <a:spcPct val="90000"/>
            </a:lnSpc>
            <a:spcBef>
              <a:spcPct val="0"/>
            </a:spcBef>
            <a:spcAft>
              <a:spcPct val="35000"/>
            </a:spcAft>
            <a:buNone/>
          </a:pPr>
          <a:r>
            <a:rPr lang="en-US" sz="4400" b="1" kern="1200" dirty="0"/>
            <a:t>Missing Files/Commands</a:t>
          </a:r>
          <a:endParaRPr lang="en-US" sz="4400" kern="1200" dirty="0"/>
        </a:p>
      </dsp:txBody>
      <dsp:txXfrm rot="10800000">
        <a:off x="2453000" y="0"/>
        <a:ext cx="6776046" cy="1325563"/>
      </dsp:txXfrm>
    </dsp:sp>
    <dsp:sp modelId="{44E2C6A3-1B50-4EAA-9D58-F2680152A4E7}">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8"/>
            <a:ext cx="3043980" cy="467362"/>
          </a:xfrm>
          <a:prstGeom prst="rect">
            <a:avLst/>
          </a:prstGeom>
        </p:spPr>
        <p:txBody>
          <a:bodyPr vert="horz" lIns="91569" tIns="45784" rIns="91569" bIns="45784" rtlCol="0"/>
          <a:lstStyle>
            <a:lvl1pPr algn="l">
              <a:defRPr sz="1200"/>
            </a:lvl1pPr>
          </a:lstStyle>
          <a:p>
            <a:endParaRPr lang="en-US"/>
          </a:p>
        </p:txBody>
      </p:sp>
      <p:sp>
        <p:nvSpPr>
          <p:cNvPr id="3" name="Date Placeholder 2"/>
          <p:cNvSpPr>
            <a:spLocks noGrp="1"/>
          </p:cNvSpPr>
          <p:nvPr>
            <p:ph type="dt" sz="quarter" idx="1"/>
          </p:nvPr>
        </p:nvSpPr>
        <p:spPr>
          <a:xfrm>
            <a:off x="3977532" y="8"/>
            <a:ext cx="3043980" cy="467362"/>
          </a:xfrm>
          <a:prstGeom prst="rect">
            <a:avLst/>
          </a:prstGeom>
        </p:spPr>
        <p:txBody>
          <a:bodyPr vert="horz" lIns="91569" tIns="45784" rIns="91569" bIns="45784" rtlCol="0"/>
          <a:lstStyle>
            <a:lvl1pPr algn="r">
              <a:defRPr sz="1200"/>
            </a:lvl1pPr>
          </a:lstStyle>
          <a:p>
            <a:fld id="{38ECAD0F-F439-4564-881D-387B89EDFD95}" type="datetimeFigureOut">
              <a:rPr lang="en-US" smtClean="0"/>
              <a:t>8/26/2019</a:t>
            </a:fld>
            <a:endParaRPr lang="en-US"/>
          </a:p>
        </p:txBody>
      </p:sp>
      <p:sp>
        <p:nvSpPr>
          <p:cNvPr id="4" name="Footer Placeholder 3"/>
          <p:cNvSpPr>
            <a:spLocks noGrp="1"/>
          </p:cNvSpPr>
          <p:nvPr>
            <p:ph type="ftr" sz="quarter" idx="2"/>
          </p:nvPr>
        </p:nvSpPr>
        <p:spPr>
          <a:xfrm>
            <a:off x="6" y="8841746"/>
            <a:ext cx="3043980" cy="467362"/>
          </a:xfrm>
          <a:prstGeom prst="rect">
            <a:avLst/>
          </a:prstGeom>
        </p:spPr>
        <p:txBody>
          <a:bodyPr vert="horz" lIns="91569" tIns="45784" rIns="91569" bIns="45784" rtlCol="0" anchor="b"/>
          <a:lstStyle>
            <a:lvl1pPr algn="l">
              <a:defRPr sz="1200"/>
            </a:lvl1pPr>
          </a:lstStyle>
          <a:p>
            <a:endParaRPr lang="en-US"/>
          </a:p>
        </p:txBody>
      </p:sp>
      <p:sp>
        <p:nvSpPr>
          <p:cNvPr id="5" name="Slide Number Placeholder 4"/>
          <p:cNvSpPr>
            <a:spLocks noGrp="1"/>
          </p:cNvSpPr>
          <p:nvPr>
            <p:ph type="sldNum" sz="quarter" idx="3"/>
          </p:nvPr>
        </p:nvSpPr>
        <p:spPr>
          <a:xfrm>
            <a:off x="3977532" y="8841746"/>
            <a:ext cx="3043980" cy="467362"/>
          </a:xfrm>
          <a:prstGeom prst="rect">
            <a:avLst/>
          </a:prstGeom>
        </p:spPr>
        <p:txBody>
          <a:bodyPr vert="horz" lIns="91569" tIns="45784" rIns="91569" bIns="45784" rtlCol="0" anchor="b"/>
          <a:lstStyle>
            <a:lvl1pPr algn="r">
              <a:defRPr sz="1200"/>
            </a:lvl1pPr>
          </a:lstStyle>
          <a:p>
            <a:fld id="{82C8FBD9-946A-4E0B-91A0-10791F4C54DF}" type="slidenum">
              <a:rPr lang="en-US" smtClean="0"/>
              <a:t>‹#›</a:t>
            </a:fld>
            <a:endParaRPr lang="en-US"/>
          </a:p>
        </p:txBody>
      </p:sp>
    </p:spTree>
    <p:extLst>
      <p:ext uri="{BB962C8B-B14F-4D97-AF65-F5344CB8AC3E}">
        <p14:creationId xmlns:p14="http://schemas.microsoft.com/office/powerpoint/2010/main" val="21418216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3043980" cy="467362"/>
          </a:xfrm>
          <a:prstGeom prst="rect">
            <a:avLst/>
          </a:prstGeom>
        </p:spPr>
        <p:txBody>
          <a:bodyPr vert="horz" lIns="91569" tIns="45784" rIns="91569" bIns="45784" rtlCol="0"/>
          <a:lstStyle>
            <a:lvl1pPr algn="l">
              <a:defRPr sz="1200"/>
            </a:lvl1pPr>
          </a:lstStyle>
          <a:p>
            <a:endParaRPr lang="en-US"/>
          </a:p>
        </p:txBody>
      </p:sp>
      <p:sp>
        <p:nvSpPr>
          <p:cNvPr id="3" name="Date Placeholder 2"/>
          <p:cNvSpPr>
            <a:spLocks noGrp="1"/>
          </p:cNvSpPr>
          <p:nvPr>
            <p:ph type="dt" idx="1"/>
          </p:nvPr>
        </p:nvSpPr>
        <p:spPr>
          <a:xfrm>
            <a:off x="3977532" y="2"/>
            <a:ext cx="3043980" cy="467362"/>
          </a:xfrm>
          <a:prstGeom prst="rect">
            <a:avLst/>
          </a:prstGeom>
        </p:spPr>
        <p:txBody>
          <a:bodyPr vert="horz" lIns="91569" tIns="45784" rIns="91569" bIns="45784" rtlCol="0"/>
          <a:lstStyle>
            <a:lvl1pPr algn="r">
              <a:defRPr sz="1200"/>
            </a:lvl1pPr>
          </a:lstStyle>
          <a:p>
            <a:fld id="{428E2082-FC26-3D4D-88EA-18A0C216A023}" type="datetimeFigureOut">
              <a:rPr lang="en-US" smtClean="0"/>
              <a:t>8/26/2019</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1569" tIns="45784" rIns="91569" bIns="45784" rtlCol="0" anchor="ctr"/>
          <a:lstStyle/>
          <a:p>
            <a:endParaRPr lang="en-US"/>
          </a:p>
        </p:txBody>
      </p:sp>
      <p:sp>
        <p:nvSpPr>
          <p:cNvPr id="5" name="Notes Placeholder 4"/>
          <p:cNvSpPr>
            <a:spLocks noGrp="1"/>
          </p:cNvSpPr>
          <p:nvPr>
            <p:ph type="body" sz="quarter" idx="3"/>
          </p:nvPr>
        </p:nvSpPr>
        <p:spPr>
          <a:xfrm>
            <a:off x="702947" y="4479689"/>
            <a:ext cx="5617208" cy="3665775"/>
          </a:xfrm>
          <a:prstGeom prst="rect">
            <a:avLst/>
          </a:prstGeom>
        </p:spPr>
        <p:txBody>
          <a:bodyPr vert="horz" lIns="91569" tIns="45784" rIns="91569" bIns="4578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41740"/>
            <a:ext cx="3043980" cy="467362"/>
          </a:xfrm>
          <a:prstGeom prst="rect">
            <a:avLst/>
          </a:prstGeom>
        </p:spPr>
        <p:txBody>
          <a:bodyPr vert="horz" lIns="91569" tIns="45784" rIns="91569" bIns="45784" rtlCol="0" anchor="b"/>
          <a:lstStyle>
            <a:lvl1pPr algn="l">
              <a:defRPr sz="1200"/>
            </a:lvl1pPr>
          </a:lstStyle>
          <a:p>
            <a:endParaRPr lang="en-US"/>
          </a:p>
        </p:txBody>
      </p:sp>
      <p:sp>
        <p:nvSpPr>
          <p:cNvPr id="7" name="Slide Number Placeholder 6"/>
          <p:cNvSpPr>
            <a:spLocks noGrp="1"/>
          </p:cNvSpPr>
          <p:nvPr>
            <p:ph type="sldNum" sz="quarter" idx="5"/>
          </p:nvPr>
        </p:nvSpPr>
        <p:spPr>
          <a:xfrm>
            <a:off x="3977532" y="8841740"/>
            <a:ext cx="3043980" cy="467362"/>
          </a:xfrm>
          <a:prstGeom prst="rect">
            <a:avLst/>
          </a:prstGeom>
        </p:spPr>
        <p:txBody>
          <a:bodyPr vert="horz" lIns="91569" tIns="45784" rIns="91569" bIns="45784" rtlCol="0" anchor="b"/>
          <a:lstStyle>
            <a:lvl1pPr algn="r">
              <a:defRPr sz="1200"/>
            </a:lvl1pPr>
          </a:lstStyle>
          <a:p>
            <a:fld id="{4FC9EAE6-5557-6D41-9E8D-FC009B2E0893}" type="slidenum">
              <a:rPr lang="en-US" smtClean="0"/>
              <a:t>‹#›</a:t>
            </a:fld>
            <a:endParaRPr lang="en-US"/>
          </a:p>
        </p:txBody>
      </p:sp>
    </p:spTree>
    <p:extLst>
      <p:ext uri="{BB962C8B-B14F-4D97-AF65-F5344CB8AC3E}">
        <p14:creationId xmlns:p14="http://schemas.microsoft.com/office/powerpoint/2010/main" val="222886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03822C-F042-4648-9B83-E7187B4E0F79}" type="slidenum">
              <a:rPr lang="en-US" smtClean="0"/>
              <a:t>2</a:t>
            </a:fld>
            <a:endParaRPr lang="en-US"/>
          </a:p>
        </p:txBody>
      </p:sp>
    </p:spTree>
    <p:extLst>
      <p:ext uri="{BB962C8B-B14F-4D97-AF65-F5344CB8AC3E}">
        <p14:creationId xmlns:p14="http://schemas.microsoft.com/office/powerpoint/2010/main" val="198706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9EAE6-5557-6D41-9E8D-FC009B2E0893}" type="slidenum">
              <a:rPr lang="en-US" smtClean="0"/>
              <a:t>24</a:t>
            </a:fld>
            <a:endParaRPr lang="en-US"/>
          </a:p>
        </p:txBody>
      </p:sp>
    </p:spTree>
    <p:extLst>
      <p:ext uri="{BB962C8B-B14F-4D97-AF65-F5344CB8AC3E}">
        <p14:creationId xmlns:p14="http://schemas.microsoft.com/office/powerpoint/2010/main" val="340875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9EAE6-5557-6D41-9E8D-FC009B2E0893}" type="slidenum">
              <a:rPr lang="en-US" smtClean="0"/>
              <a:t>25</a:t>
            </a:fld>
            <a:endParaRPr lang="en-US"/>
          </a:p>
        </p:txBody>
      </p:sp>
    </p:spTree>
    <p:extLst>
      <p:ext uri="{BB962C8B-B14F-4D97-AF65-F5344CB8AC3E}">
        <p14:creationId xmlns:p14="http://schemas.microsoft.com/office/powerpoint/2010/main" val="1742337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9EAE6-5557-6D41-9E8D-FC009B2E0893}" type="slidenum">
              <a:rPr lang="en-US" smtClean="0"/>
              <a:t>26</a:t>
            </a:fld>
            <a:endParaRPr lang="en-US"/>
          </a:p>
        </p:txBody>
      </p:sp>
    </p:spTree>
    <p:extLst>
      <p:ext uri="{BB962C8B-B14F-4D97-AF65-F5344CB8AC3E}">
        <p14:creationId xmlns:p14="http://schemas.microsoft.com/office/powerpoint/2010/main" val="2960881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9EAE6-5557-6D41-9E8D-FC009B2E0893}" type="slidenum">
              <a:rPr lang="en-US" smtClean="0"/>
              <a:t>27</a:t>
            </a:fld>
            <a:endParaRPr lang="en-US"/>
          </a:p>
        </p:txBody>
      </p:sp>
    </p:spTree>
    <p:extLst>
      <p:ext uri="{BB962C8B-B14F-4D97-AF65-F5344CB8AC3E}">
        <p14:creationId xmlns:p14="http://schemas.microsoft.com/office/powerpoint/2010/main" val="2895650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9EAE6-5557-6D41-9E8D-FC009B2E0893}" type="slidenum">
              <a:rPr lang="en-US" smtClean="0"/>
              <a:t>28</a:t>
            </a:fld>
            <a:endParaRPr lang="en-US"/>
          </a:p>
        </p:txBody>
      </p:sp>
    </p:spTree>
    <p:extLst>
      <p:ext uri="{BB962C8B-B14F-4D97-AF65-F5344CB8AC3E}">
        <p14:creationId xmlns:p14="http://schemas.microsoft.com/office/powerpoint/2010/main" val="1651969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9EAE6-5557-6D41-9E8D-FC009B2E0893}" type="slidenum">
              <a:rPr lang="en-US" smtClean="0"/>
              <a:t>29</a:t>
            </a:fld>
            <a:endParaRPr lang="en-US"/>
          </a:p>
        </p:txBody>
      </p:sp>
    </p:spTree>
    <p:extLst>
      <p:ext uri="{BB962C8B-B14F-4D97-AF65-F5344CB8AC3E}">
        <p14:creationId xmlns:p14="http://schemas.microsoft.com/office/powerpoint/2010/main" val="635210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9EAE6-5557-6D41-9E8D-FC009B2E0893}" type="slidenum">
              <a:rPr lang="en-US" smtClean="0"/>
              <a:t>30</a:t>
            </a:fld>
            <a:endParaRPr lang="en-US"/>
          </a:p>
        </p:txBody>
      </p:sp>
    </p:spTree>
    <p:extLst>
      <p:ext uri="{BB962C8B-B14F-4D97-AF65-F5344CB8AC3E}">
        <p14:creationId xmlns:p14="http://schemas.microsoft.com/office/powerpoint/2010/main" val="3930344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9EAE6-5557-6D41-9E8D-FC009B2E0893}" type="slidenum">
              <a:rPr lang="en-US" smtClean="0"/>
              <a:t>31</a:t>
            </a:fld>
            <a:endParaRPr lang="en-US"/>
          </a:p>
        </p:txBody>
      </p:sp>
    </p:spTree>
    <p:extLst>
      <p:ext uri="{BB962C8B-B14F-4D97-AF65-F5344CB8AC3E}">
        <p14:creationId xmlns:p14="http://schemas.microsoft.com/office/powerpoint/2010/main" val="1165212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9EAE6-5557-6D41-9E8D-FC009B2E0893}" type="slidenum">
              <a:rPr lang="en-US" smtClean="0"/>
              <a:t>32</a:t>
            </a:fld>
            <a:endParaRPr lang="en-US"/>
          </a:p>
        </p:txBody>
      </p:sp>
    </p:spTree>
    <p:extLst>
      <p:ext uri="{BB962C8B-B14F-4D97-AF65-F5344CB8AC3E}">
        <p14:creationId xmlns:p14="http://schemas.microsoft.com/office/powerpoint/2010/main" val="1096347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9EAE6-5557-6D41-9E8D-FC009B2E0893}" type="slidenum">
              <a:rPr lang="en-US" smtClean="0"/>
              <a:t>33</a:t>
            </a:fld>
            <a:endParaRPr lang="en-US"/>
          </a:p>
        </p:txBody>
      </p:sp>
    </p:spTree>
    <p:extLst>
      <p:ext uri="{BB962C8B-B14F-4D97-AF65-F5344CB8AC3E}">
        <p14:creationId xmlns:p14="http://schemas.microsoft.com/office/powerpoint/2010/main" val="2844052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9EAE6-5557-6D41-9E8D-FC009B2E0893}" type="slidenum">
              <a:rPr lang="en-US" smtClean="0"/>
              <a:t>5</a:t>
            </a:fld>
            <a:endParaRPr lang="en-US"/>
          </a:p>
        </p:txBody>
      </p:sp>
    </p:spTree>
    <p:extLst>
      <p:ext uri="{BB962C8B-B14F-4D97-AF65-F5344CB8AC3E}">
        <p14:creationId xmlns:p14="http://schemas.microsoft.com/office/powerpoint/2010/main" val="3038892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9EAE6-5557-6D41-9E8D-FC009B2E0893}" type="slidenum">
              <a:rPr lang="en-US" smtClean="0"/>
              <a:t>34</a:t>
            </a:fld>
            <a:endParaRPr lang="en-US"/>
          </a:p>
        </p:txBody>
      </p:sp>
    </p:spTree>
    <p:extLst>
      <p:ext uri="{BB962C8B-B14F-4D97-AF65-F5344CB8AC3E}">
        <p14:creationId xmlns:p14="http://schemas.microsoft.com/office/powerpoint/2010/main" val="1121290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9EAE6-5557-6D41-9E8D-FC009B2E0893}" type="slidenum">
              <a:rPr lang="en-US" smtClean="0"/>
              <a:t>35</a:t>
            </a:fld>
            <a:endParaRPr lang="en-US"/>
          </a:p>
        </p:txBody>
      </p:sp>
    </p:spTree>
    <p:extLst>
      <p:ext uri="{BB962C8B-B14F-4D97-AF65-F5344CB8AC3E}">
        <p14:creationId xmlns:p14="http://schemas.microsoft.com/office/powerpoint/2010/main" val="3404521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36</a:t>
            </a:fld>
            <a:endParaRPr lang="en-US"/>
          </a:p>
        </p:txBody>
      </p:sp>
    </p:spTree>
    <p:extLst>
      <p:ext uri="{BB962C8B-B14F-4D97-AF65-F5344CB8AC3E}">
        <p14:creationId xmlns:p14="http://schemas.microsoft.com/office/powerpoint/2010/main" val="1383864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9EAE6-5557-6D41-9E8D-FC009B2E0893}" type="slidenum">
              <a:rPr lang="en-US" smtClean="0"/>
              <a:t>37</a:t>
            </a:fld>
            <a:endParaRPr lang="en-US"/>
          </a:p>
        </p:txBody>
      </p:sp>
    </p:spTree>
    <p:extLst>
      <p:ext uri="{BB962C8B-B14F-4D97-AF65-F5344CB8AC3E}">
        <p14:creationId xmlns:p14="http://schemas.microsoft.com/office/powerpoint/2010/main" val="1814562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9EAE6-5557-6D41-9E8D-FC009B2E0893}" type="slidenum">
              <a:rPr lang="en-US" smtClean="0"/>
              <a:t>38</a:t>
            </a:fld>
            <a:endParaRPr lang="en-US"/>
          </a:p>
        </p:txBody>
      </p:sp>
    </p:spTree>
    <p:extLst>
      <p:ext uri="{BB962C8B-B14F-4D97-AF65-F5344CB8AC3E}">
        <p14:creationId xmlns:p14="http://schemas.microsoft.com/office/powerpoint/2010/main" val="707701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39</a:t>
            </a:fld>
            <a:endParaRPr lang="en-US"/>
          </a:p>
        </p:txBody>
      </p:sp>
    </p:spTree>
    <p:extLst>
      <p:ext uri="{BB962C8B-B14F-4D97-AF65-F5344CB8AC3E}">
        <p14:creationId xmlns:p14="http://schemas.microsoft.com/office/powerpoint/2010/main" val="388012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40</a:t>
            </a:fld>
            <a:endParaRPr lang="en-US"/>
          </a:p>
        </p:txBody>
      </p:sp>
    </p:spTree>
    <p:extLst>
      <p:ext uri="{BB962C8B-B14F-4D97-AF65-F5344CB8AC3E}">
        <p14:creationId xmlns:p14="http://schemas.microsoft.com/office/powerpoint/2010/main" val="23606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03822C-F042-4648-9B83-E7187B4E0F79}" type="slidenum">
              <a:rPr lang="en-US" smtClean="0"/>
              <a:t>42</a:t>
            </a:fld>
            <a:endParaRPr lang="en-US"/>
          </a:p>
        </p:txBody>
      </p:sp>
    </p:spTree>
    <p:extLst>
      <p:ext uri="{BB962C8B-B14F-4D97-AF65-F5344CB8AC3E}">
        <p14:creationId xmlns:p14="http://schemas.microsoft.com/office/powerpoint/2010/main" val="1800224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9EAE6-5557-6D41-9E8D-FC009B2E0893}" type="slidenum">
              <a:rPr lang="en-US" smtClean="0"/>
              <a:t>43</a:t>
            </a:fld>
            <a:endParaRPr lang="en-US"/>
          </a:p>
        </p:txBody>
      </p:sp>
    </p:spTree>
    <p:extLst>
      <p:ext uri="{BB962C8B-B14F-4D97-AF65-F5344CB8AC3E}">
        <p14:creationId xmlns:p14="http://schemas.microsoft.com/office/powerpoint/2010/main" val="2507609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03822C-F042-4648-9B83-E7187B4E0F79}" type="slidenum">
              <a:rPr lang="en-US" smtClean="0"/>
              <a:t>44</a:t>
            </a:fld>
            <a:endParaRPr lang="en-US"/>
          </a:p>
        </p:txBody>
      </p:sp>
    </p:spTree>
    <p:extLst>
      <p:ext uri="{BB962C8B-B14F-4D97-AF65-F5344CB8AC3E}">
        <p14:creationId xmlns:p14="http://schemas.microsoft.com/office/powerpoint/2010/main" val="2956599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03822C-F042-4648-9B83-E7187B4E0F79}" type="slidenum">
              <a:rPr lang="en-US" smtClean="0"/>
              <a:t>9</a:t>
            </a:fld>
            <a:endParaRPr lang="en-US"/>
          </a:p>
        </p:txBody>
      </p:sp>
    </p:spTree>
    <p:extLst>
      <p:ext uri="{BB962C8B-B14F-4D97-AF65-F5344CB8AC3E}">
        <p14:creationId xmlns:p14="http://schemas.microsoft.com/office/powerpoint/2010/main" val="14614056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9EAE6-5557-6D41-9E8D-FC009B2E0893}" type="slidenum">
              <a:rPr lang="en-US" smtClean="0"/>
              <a:t>48</a:t>
            </a:fld>
            <a:endParaRPr lang="en-US"/>
          </a:p>
        </p:txBody>
      </p:sp>
    </p:spTree>
    <p:extLst>
      <p:ext uri="{BB962C8B-B14F-4D97-AF65-F5344CB8AC3E}">
        <p14:creationId xmlns:p14="http://schemas.microsoft.com/office/powerpoint/2010/main" val="3939695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03822C-F042-4648-9B83-E7187B4E0F79}" type="slidenum">
              <a:rPr lang="en-US" smtClean="0"/>
              <a:t>55</a:t>
            </a:fld>
            <a:endParaRPr lang="en-US"/>
          </a:p>
        </p:txBody>
      </p:sp>
    </p:spTree>
    <p:extLst>
      <p:ext uri="{BB962C8B-B14F-4D97-AF65-F5344CB8AC3E}">
        <p14:creationId xmlns:p14="http://schemas.microsoft.com/office/powerpoint/2010/main" val="447535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03822C-F042-4648-9B83-E7187B4E0F79}" type="slidenum">
              <a:rPr lang="en-US" smtClean="0"/>
              <a:t>71</a:t>
            </a:fld>
            <a:endParaRPr lang="en-US"/>
          </a:p>
        </p:txBody>
      </p:sp>
    </p:spTree>
    <p:extLst>
      <p:ext uri="{BB962C8B-B14F-4D97-AF65-F5344CB8AC3E}">
        <p14:creationId xmlns:p14="http://schemas.microsoft.com/office/powerpoint/2010/main" val="34697083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03822C-F042-4648-9B83-E7187B4E0F79}" type="slidenum">
              <a:rPr lang="en-US" smtClean="0"/>
              <a:t>72</a:t>
            </a:fld>
            <a:endParaRPr lang="en-US"/>
          </a:p>
        </p:txBody>
      </p:sp>
    </p:spTree>
    <p:extLst>
      <p:ext uri="{BB962C8B-B14F-4D97-AF65-F5344CB8AC3E}">
        <p14:creationId xmlns:p14="http://schemas.microsoft.com/office/powerpoint/2010/main" val="584085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2FB0BE-1F0E-4F68-9461-75FE4101AA9C}" type="slidenum">
              <a:rPr lang="en-US" smtClean="0"/>
              <a:t>73</a:t>
            </a:fld>
            <a:endParaRPr lang="en-US"/>
          </a:p>
        </p:txBody>
      </p:sp>
    </p:spTree>
    <p:extLst>
      <p:ext uri="{BB962C8B-B14F-4D97-AF65-F5344CB8AC3E}">
        <p14:creationId xmlns:p14="http://schemas.microsoft.com/office/powerpoint/2010/main" val="2155115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9EAE6-5557-6D41-9E8D-FC009B2E0893}" type="slidenum">
              <a:rPr lang="en-US" smtClean="0"/>
              <a:t>10</a:t>
            </a:fld>
            <a:endParaRPr lang="en-US"/>
          </a:p>
        </p:txBody>
      </p:sp>
    </p:spTree>
    <p:extLst>
      <p:ext uri="{BB962C8B-B14F-4D97-AF65-F5344CB8AC3E}">
        <p14:creationId xmlns:p14="http://schemas.microsoft.com/office/powerpoint/2010/main" val="1690909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9EAE6-5557-6D41-9E8D-FC009B2E0893}" type="slidenum">
              <a:rPr lang="en-US" smtClean="0"/>
              <a:t>13</a:t>
            </a:fld>
            <a:endParaRPr lang="en-US"/>
          </a:p>
        </p:txBody>
      </p:sp>
    </p:spTree>
    <p:extLst>
      <p:ext uri="{BB962C8B-B14F-4D97-AF65-F5344CB8AC3E}">
        <p14:creationId xmlns:p14="http://schemas.microsoft.com/office/powerpoint/2010/main" val="2857183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9EAE6-5557-6D41-9E8D-FC009B2E0893}" type="slidenum">
              <a:rPr lang="en-US" smtClean="0"/>
              <a:t>14</a:t>
            </a:fld>
            <a:endParaRPr lang="en-US"/>
          </a:p>
        </p:txBody>
      </p:sp>
    </p:spTree>
    <p:extLst>
      <p:ext uri="{BB962C8B-B14F-4D97-AF65-F5344CB8AC3E}">
        <p14:creationId xmlns:p14="http://schemas.microsoft.com/office/powerpoint/2010/main" val="174994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692" indent="-171692">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15</a:t>
            </a:fld>
            <a:endParaRPr lang="en-US"/>
          </a:p>
        </p:txBody>
      </p:sp>
    </p:spTree>
    <p:extLst>
      <p:ext uri="{BB962C8B-B14F-4D97-AF65-F5344CB8AC3E}">
        <p14:creationId xmlns:p14="http://schemas.microsoft.com/office/powerpoint/2010/main" val="1395311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9EAE6-5557-6D41-9E8D-FC009B2E0893}" type="slidenum">
              <a:rPr lang="en-US" smtClean="0"/>
              <a:t>21</a:t>
            </a:fld>
            <a:endParaRPr lang="en-US"/>
          </a:p>
        </p:txBody>
      </p:sp>
    </p:spTree>
    <p:extLst>
      <p:ext uri="{BB962C8B-B14F-4D97-AF65-F5344CB8AC3E}">
        <p14:creationId xmlns:p14="http://schemas.microsoft.com/office/powerpoint/2010/main" val="3880137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781" indent="-181781">
              <a:buFont typeface="Wingdings" panose="05000000000000000000" pitchFamily="2" charset="2"/>
              <a:buChar char="v"/>
            </a:pPr>
            <a:endParaRPr lang="en-US" dirty="0"/>
          </a:p>
        </p:txBody>
      </p:sp>
      <p:sp>
        <p:nvSpPr>
          <p:cNvPr id="4" name="Slide Number Placeholder 3"/>
          <p:cNvSpPr>
            <a:spLocks noGrp="1"/>
          </p:cNvSpPr>
          <p:nvPr>
            <p:ph type="sldNum" sz="quarter" idx="10"/>
          </p:nvPr>
        </p:nvSpPr>
        <p:spPr/>
        <p:txBody>
          <a:bodyPr/>
          <a:lstStyle/>
          <a:p>
            <a:fld id="{342FB0BE-1F0E-4F68-9461-75FE4101AA9C}" type="slidenum">
              <a:rPr lang="en-US" smtClean="0"/>
              <a:t>22</a:t>
            </a:fld>
            <a:endParaRPr lang="en-US"/>
          </a:p>
        </p:txBody>
      </p:sp>
    </p:spTree>
    <p:extLst>
      <p:ext uri="{BB962C8B-B14F-4D97-AF65-F5344CB8AC3E}">
        <p14:creationId xmlns:p14="http://schemas.microsoft.com/office/powerpoint/2010/main" val="40726721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2426" y="1937373"/>
            <a:ext cx="4943061" cy="2387600"/>
          </a:xfrm>
        </p:spPr>
        <p:txBody>
          <a:bodyPr anchor="t" anchorCtr="0"/>
          <a:lstStyle>
            <a:lvl1pPr algn="l">
              <a:defRPr sz="6000">
                <a:solidFill>
                  <a:schemeClr val="bg1"/>
                </a:solidFill>
              </a:defRPr>
            </a:lvl1pPr>
          </a:lstStyle>
          <a:p>
            <a:r>
              <a:rPr lang="en-US" dirty="0"/>
              <a:t>Slide Title Goes Here</a:t>
            </a:r>
          </a:p>
        </p:txBody>
      </p:sp>
      <p:sp>
        <p:nvSpPr>
          <p:cNvPr id="3" name="Subtitle 2"/>
          <p:cNvSpPr>
            <a:spLocks noGrp="1"/>
          </p:cNvSpPr>
          <p:nvPr>
            <p:ph type="subTitle" idx="1"/>
          </p:nvPr>
        </p:nvSpPr>
        <p:spPr>
          <a:xfrm>
            <a:off x="692426" y="4417047"/>
            <a:ext cx="4532243" cy="2440953"/>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9BF4C1DB-D281-493C-924D-F16272DB31C9}" type="datetimeFigureOut">
              <a:rPr lang="en-US" smtClean="0"/>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621403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F4C1DB-D281-493C-924D-F16272DB31C9}" type="datetimeFigureOut">
              <a:rPr lang="en-US" smtClean="0"/>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1236489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F4C1DB-D281-493C-924D-F16272DB31C9}" type="datetimeFigureOut">
              <a:rPr lang="en-US" smtClean="0"/>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3692553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BF4C1DB-D281-493C-924D-F16272DB31C9}" type="datetimeFigureOut">
              <a:rPr lang="en-US" smtClean="0"/>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F399F-E824-473E-ADEA-8883E3ED3F64}" type="slidenum">
              <a:rPr lang="en-US" smtClean="0"/>
              <a:t>‹#›</a:t>
            </a:fld>
            <a:endParaRPr lang="en-US"/>
          </a:p>
        </p:txBody>
      </p:sp>
      <p:pic>
        <p:nvPicPr>
          <p:cNvPr id="14" name="Picture 13">
            <a:extLst>
              <a:ext uri="{FF2B5EF4-FFF2-40B4-BE49-F238E27FC236}">
                <a16:creationId xmlns:a16="http://schemas.microsoft.com/office/drawing/2014/main" id="{DF8331FD-F9BD-9448-A12D-D7B3C3569062}"/>
              </a:ext>
            </a:extLst>
          </p:cNvPr>
          <p:cNvPicPr>
            <a:picLocks noChangeAspect="1"/>
          </p:cNvPicPr>
          <p:nvPr userDrawn="1"/>
        </p:nvPicPr>
        <p:blipFill>
          <a:blip r:embed="rId2" cstate="print">
            <a:alphaModFix amt="65000"/>
            <a:extLst>
              <a:ext uri="{BEBA8EAE-BF5A-486C-A8C5-ECC9F3942E4B}">
                <a14:imgProps xmlns:a14="http://schemas.microsoft.com/office/drawing/2010/main">
                  <a14:imgLayer r:embed="rId3">
                    <a14:imgEffect>
                      <a14:saturation sat="7000"/>
                    </a14:imgEffect>
                  </a14:imgLayer>
                </a14:imgProps>
              </a:ext>
              <a:ext uri="{28A0092B-C50C-407E-A947-70E740481C1C}">
                <a14:useLocalDpi xmlns:a14="http://schemas.microsoft.com/office/drawing/2010/main" val="0"/>
              </a:ext>
            </a:extLst>
          </a:blip>
          <a:stretch>
            <a:fillRect/>
          </a:stretch>
        </p:blipFill>
        <p:spPr>
          <a:xfrm>
            <a:off x="0" y="6133231"/>
            <a:ext cx="12257902" cy="724769"/>
          </a:xfrm>
          <a:prstGeom prst="rect">
            <a:avLst/>
          </a:prstGeom>
        </p:spPr>
      </p:pic>
    </p:spTree>
    <p:extLst>
      <p:ext uri="{BB962C8B-B14F-4D97-AF65-F5344CB8AC3E}">
        <p14:creationId xmlns:p14="http://schemas.microsoft.com/office/powerpoint/2010/main" val="2398527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t" anchorCtr="0"/>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F4C1DB-D281-493C-924D-F16272DB31C9}" type="datetimeFigureOut">
              <a:rPr lang="en-US" smtClean="0"/>
              <a:t>8/26/2019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987111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BF4C1DB-D281-493C-924D-F16272DB31C9}" type="datetimeFigureOut">
              <a:rPr lang="en-US" smtClean="0"/>
              <a:t>8/26/2019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3441097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F4C1DB-D281-493C-924D-F16272DB31C9}" type="datetimeFigureOut">
              <a:rPr lang="en-US" smtClean="0"/>
              <a:t>8/26/2019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1913065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BF4C1DB-D281-493C-924D-F16272DB31C9}" type="datetimeFigureOut">
              <a:rPr lang="en-US" smtClean="0"/>
              <a:t>8/26/2019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4181324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F4C1DB-D281-493C-924D-F16272DB31C9}" type="datetimeFigureOut">
              <a:rPr lang="en-US" smtClean="0"/>
              <a:t>8/26/2019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569568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BF4C1DB-D281-493C-924D-F16272DB31C9}" type="datetimeFigureOut">
              <a:rPr lang="en-US" smtClean="0"/>
              <a:t>8/26/2019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3803606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BF4C1DB-D281-493C-924D-F16272DB31C9}" type="datetimeFigureOut">
              <a:rPr lang="en-US" smtClean="0"/>
              <a:t>8/26/2019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2807738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5924" y="1250109"/>
            <a:ext cx="10687876" cy="1325563"/>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665924" y="2710609"/>
            <a:ext cx="10687876" cy="350466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F4C1DB-D281-493C-924D-F16272DB31C9}" type="datetimeFigureOut">
              <a:rPr lang="en-US" smtClean="0"/>
              <a:t>8/26/2019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CF399F-E824-473E-ADEA-8883E3ED3F64}" type="slidenum">
              <a:rPr lang="en-US" smtClean="0"/>
              <a:t>‹#›</a:t>
            </a:fld>
            <a:endParaRPr lang="en-US"/>
          </a:p>
        </p:txBody>
      </p:sp>
      <p:sp>
        <p:nvSpPr>
          <p:cNvPr id="7" name="Rectangle 6">
            <a:extLst>
              <a:ext uri="{FF2B5EF4-FFF2-40B4-BE49-F238E27FC236}">
                <a16:creationId xmlns:a16="http://schemas.microsoft.com/office/drawing/2014/main" id="{2D88C790-455C-0848-BA30-38988F80DE44}"/>
              </a:ext>
            </a:extLst>
          </p:cNvPr>
          <p:cNvSpPr/>
          <p:nvPr userDrawn="1"/>
        </p:nvSpPr>
        <p:spPr>
          <a:xfrm>
            <a:off x="-74141" y="-82378"/>
            <a:ext cx="12348519" cy="851004"/>
          </a:xfrm>
          <a:prstGeom prst="rect">
            <a:avLst/>
          </a:prstGeom>
          <a:solidFill>
            <a:schemeClr val="bg1"/>
          </a:solidFill>
          <a:ln>
            <a:noFill/>
          </a:ln>
          <a:effectLst>
            <a:outerShdw blurRad="254000" dir="5400000" algn="ctr" rotWithShape="0">
              <a:schemeClr val="bg1">
                <a:lumMod val="50000"/>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F2C62A9-E538-F342-935A-2AA067C7A8CD}"/>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327993" y="-213920"/>
            <a:ext cx="4323521" cy="1250109"/>
          </a:xfrm>
          <a:prstGeom prst="rect">
            <a:avLst/>
          </a:prstGeom>
        </p:spPr>
      </p:pic>
      <p:sp>
        <p:nvSpPr>
          <p:cNvPr id="9" name="Title 1">
            <a:extLst>
              <a:ext uri="{FF2B5EF4-FFF2-40B4-BE49-F238E27FC236}">
                <a16:creationId xmlns:a16="http://schemas.microsoft.com/office/drawing/2014/main" id="{E722F88F-2095-7E4C-A659-8881D2271AEB}"/>
              </a:ext>
            </a:extLst>
          </p:cNvPr>
          <p:cNvSpPr txBox="1">
            <a:spLocks/>
          </p:cNvSpPr>
          <p:nvPr userDrawn="1"/>
        </p:nvSpPr>
        <p:spPr>
          <a:xfrm>
            <a:off x="4582653" y="309337"/>
            <a:ext cx="7609347" cy="46502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chemeClr val="bg1">
                    <a:lumMod val="50000"/>
                  </a:schemeClr>
                </a:solidFill>
              </a:rPr>
              <a:t>Your Strategic Partner in Social Science Research </a:t>
            </a:r>
            <a:endParaRPr lang="en-US" sz="2000" dirty="0">
              <a:solidFill>
                <a:schemeClr val="bg1">
                  <a:lumMod val="50000"/>
                </a:schemeClr>
              </a:solidFill>
            </a:endParaRPr>
          </a:p>
        </p:txBody>
      </p:sp>
      <p:pic>
        <p:nvPicPr>
          <p:cNvPr id="10" name="Picture 9">
            <a:extLst>
              <a:ext uri="{FF2B5EF4-FFF2-40B4-BE49-F238E27FC236}">
                <a16:creationId xmlns:a16="http://schemas.microsoft.com/office/drawing/2014/main" id="{4705CDAC-A6D1-F940-97BC-7C3A1CB1768C}"/>
              </a:ext>
            </a:extLst>
          </p:cNvPr>
          <p:cNvPicPr>
            <a:picLocks noChangeAspect="1"/>
          </p:cNvPicPr>
          <p:nvPr userDrawn="1"/>
        </p:nvPicPr>
        <p:blipFill>
          <a:blip r:embed="rId14">
            <a:lum bright="45000"/>
            <a:extLst>
              <a:ext uri="{28A0092B-C50C-407E-A947-70E740481C1C}">
                <a14:useLocalDpi xmlns:a14="http://schemas.microsoft.com/office/drawing/2010/main" val="0"/>
              </a:ext>
            </a:extLst>
          </a:blip>
          <a:stretch>
            <a:fillRect/>
          </a:stretch>
        </p:blipFill>
        <p:spPr>
          <a:xfrm>
            <a:off x="10377514" y="0"/>
            <a:ext cx="1584310" cy="1584310"/>
          </a:xfrm>
          <a:prstGeom prst="rect">
            <a:avLst/>
          </a:prstGeom>
          <a:noFill/>
          <a:effectLst>
            <a:outerShdw sx="1000" sy="1000" algn="ctr" rotWithShape="0">
              <a:srgbClr val="000000"/>
            </a:outerShdw>
          </a:effectLst>
        </p:spPr>
      </p:pic>
    </p:spTree>
    <p:extLst>
      <p:ext uri="{BB962C8B-B14F-4D97-AF65-F5344CB8AC3E}">
        <p14:creationId xmlns:p14="http://schemas.microsoft.com/office/powerpoint/2010/main" val="899989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vrdc.cornell.edu/info747x/wp-content/uploads/2017/11/INFO7470-2017-S11-Replication-in-RDC.pd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aeaweb.org/journals/policies/data-cod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1.emf"/><Relationship Id="rId1" Type="http://schemas.openxmlformats.org/officeDocument/2006/relationships/slideLayout" Target="../slideLayouts/slideLayout3.xml"/><Relationship Id="rId5" Type="http://schemas.openxmlformats.org/officeDocument/2006/relationships/image" Target="../media/image23.emf"/><Relationship Id="rId4" Type="http://schemas.openxmlformats.org/officeDocument/2006/relationships/image" Target="../media/image9.emf"/></Relationships>
</file>

<file path=ppt/slides/_rels/slide4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www.w3.org/TR/NOTE-datetime"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ascommunity.org/wiki/Assign_library_in_a_relative_path_in_Windows" TargetMode="External"/><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hyperlink" Target="https://www.youtube.com/watch?v=fe6GA200dk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help.osf.io/m/registrations/l/524205-register-your-project" TargetMode="External"/><Relationship Id="rId2" Type="http://schemas.openxmlformats.org/officeDocument/2006/relationships/hyperlink" Target="https://cos.io/prereg/" TargetMode="Externa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hyperlink" Target="https://osf.io/" TargetMode="External"/><Relationship Id="rId2" Type="http://schemas.openxmlformats.org/officeDocument/2006/relationships/hyperlink" Target="https://codeocean.com/"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stata.com/new-in-stata/markdown/"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hyperlink" Target="mailto:CISER@Cornell.edu"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67265" y="2185416"/>
            <a:ext cx="5412260" cy="3099816"/>
          </a:xfrm>
        </p:spPr>
        <p:txBody>
          <a:bodyPr>
            <a:normAutofit fontScale="92500" lnSpcReduction="20000"/>
          </a:bodyPr>
          <a:lstStyle/>
          <a:p>
            <a:r>
              <a:rPr lang="en-US" sz="4400" b="1" dirty="0">
                <a:solidFill>
                  <a:srgbClr val="00356B"/>
                </a:solidFill>
              </a:rPr>
              <a:t>How to make your thesis, dissertation, </a:t>
            </a:r>
          </a:p>
          <a:p>
            <a:r>
              <a:rPr lang="en-US" sz="4400" b="1" dirty="0">
                <a:solidFill>
                  <a:srgbClr val="00356B"/>
                </a:solidFill>
              </a:rPr>
              <a:t>or scientific paper transparent and reproducible</a:t>
            </a:r>
          </a:p>
          <a:p>
            <a:r>
              <a:rPr lang="en-US" sz="4300" dirty="0">
                <a:solidFill>
                  <a:schemeClr val="bg1"/>
                </a:solidFill>
              </a:rPr>
              <a:t>  </a:t>
            </a:r>
          </a:p>
        </p:txBody>
      </p:sp>
      <p:sp>
        <p:nvSpPr>
          <p:cNvPr id="4" name="TextBox 3">
            <a:extLst>
              <a:ext uri="{FF2B5EF4-FFF2-40B4-BE49-F238E27FC236}">
                <a16:creationId xmlns:a16="http://schemas.microsoft.com/office/drawing/2014/main" id="{1CAE61FC-997A-1B45-9FCB-27B470D0FB12}"/>
              </a:ext>
            </a:extLst>
          </p:cNvPr>
          <p:cNvSpPr txBox="1"/>
          <p:nvPr/>
        </p:nvSpPr>
        <p:spPr>
          <a:xfrm>
            <a:off x="547741" y="5285232"/>
            <a:ext cx="4385388" cy="1221104"/>
          </a:xfrm>
          <a:prstGeom prst="rect">
            <a:avLst/>
          </a:prstGeom>
          <a:noFill/>
        </p:spPr>
        <p:txBody>
          <a:bodyPr wrap="square" rtlCol="0">
            <a:spAutoFit/>
          </a:bodyPr>
          <a:lstStyle/>
          <a:p>
            <a:r>
              <a:rPr lang="en-US" sz="2445" b="1" dirty="0"/>
              <a:t>Florio Arguillas, Ph.D.</a:t>
            </a:r>
          </a:p>
          <a:p>
            <a:r>
              <a:rPr lang="en-US" sz="2445" b="1" dirty="0"/>
              <a:t>Daniel Alexander</a:t>
            </a:r>
          </a:p>
          <a:p>
            <a:r>
              <a:rPr lang="en-US" sz="2445" b="1" dirty="0"/>
              <a:t>CISER</a:t>
            </a:r>
          </a:p>
        </p:txBody>
      </p:sp>
    </p:spTree>
    <p:extLst>
      <p:ext uri="{BB962C8B-B14F-4D97-AF65-F5344CB8AC3E}">
        <p14:creationId xmlns:p14="http://schemas.microsoft.com/office/powerpoint/2010/main" val="4196756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Independently Understandable RM</a:t>
            </a:r>
          </a:p>
        </p:txBody>
      </p:sp>
      <p:sp>
        <p:nvSpPr>
          <p:cNvPr id="3" name="Content Placeholder 2"/>
          <p:cNvSpPr>
            <a:spLocks noGrp="1"/>
          </p:cNvSpPr>
          <p:nvPr>
            <p:ph idx="1"/>
          </p:nvPr>
        </p:nvSpPr>
        <p:spPr/>
        <p:txBody>
          <a:bodyPr>
            <a:normAutofit/>
          </a:bodyPr>
          <a:lstStyle/>
          <a:p>
            <a:r>
              <a:rPr lang="en-US" dirty="0"/>
              <a:t>Guarantees that the reproduction materials contain sufficient information for researchers to reproduce the results exactly.</a:t>
            </a:r>
          </a:p>
          <a:p>
            <a:r>
              <a:rPr lang="en-US" dirty="0"/>
              <a:t>Decreases (or eliminates) the possibility of being contacted for questions about your reproduction materials</a:t>
            </a:r>
          </a:p>
        </p:txBody>
      </p:sp>
    </p:spTree>
    <p:extLst>
      <p:ext uri="{BB962C8B-B14F-4D97-AF65-F5344CB8AC3E}">
        <p14:creationId xmlns:p14="http://schemas.microsoft.com/office/powerpoint/2010/main" val="2173854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817" y="2180347"/>
            <a:ext cx="10890956" cy="3237021"/>
          </a:xfrm>
        </p:spPr>
        <p:txBody>
          <a:bodyPr>
            <a:normAutofit fontScale="85000" lnSpcReduction="20000"/>
          </a:bodyPr>
          <a:lstStyle/>
          <a:p>
            <a:pPr lvl="0">
              <a:buFont typeface="Wingdings" panose="05000000000000000000" pitchFamily="2" charset="2"/>
              <a:buChar char="v"/>
            </a:pPr>
            <a:r>
              <a:rPr lang="en-GB" dirty="0"/>
              <a:t>Good Practice:</a:t>
            </a:r>
          </a:p>
          <a:p>
            <a:pPr lvl="1">
              <a:buFont typeface="Wingdings" panose="05000000000000000000" pitchFamily="2" charset="2"/>
              <a:buChar char="v"/>
            </a:pPr>
            <a:r>
              <a:rPr lang="en-GB" dirty="0"/>
              <a:t>Ability to document your own code (Vilhuber, 2017)</a:t>
            </a:r>
          </a:p>
          <a:p>
            <a:pPr lvl="2">
              <a:buFont typeface="Wingdings" panose="05000000000000000000" pitchFamily="2" charset="2"/>
              <a:buChar char="v"/>
            </a:pPr>
            <a:r>
              <a:rPr lang="en-GB" dirty="0"/>
              <a:t>For yourself in [</a:t>
            </a:r>
            <a:r>
              <a:rPr lang="en-GB" dirty="0" err="1"/>
              <a:t>t+n</a:t>
            </a:r>
            <a:r>
              <a:rPr lang="en-GB" dirty="0"/>
              <a:t>]</a:t>
            </a:r>
          </a:p>
          <a:p>
            <a:pPr lvl="2">
              <a:buFont typeface="Wingdings" panose="05000000000000000000" pitchFamily="2" charset="2"/>
              <a:buChar char="v"/>
            </a:pPr>
            <a:r>
              <a:rPr lang="en-GB" dirty="0"/>
              <a:t>For others on the team</a:t>
            </a:r>
          </a:p>
          <a:p>
            <a:pPr lvl="2">
              <a:buFont typeface="Wingdings" panose="05000000000000000000" pitchFamily="2" charset="2"/>
              <a:buChar char="v"/>
            </a:pPr>
            <a:r>
              <a:rPr lang="en-GB" dirty="0"/>
              <a:t>For human kind</a:t>
            </a:r>
          </a:p>
          <a:p>
            <a:pPr lvl="0">
              <a:buFont typeface="Wingdings" panose="05000000000000000000" pitchFamily="2" charset="2"/>
              <a:buChar char="v"/>
            </a:pPr>
            <a:r>
              <a:rPr lang="en-GB" dirty="0"/>
              <a:t>Robustness to errors</a:t>
            </a:r>
          </a:p>
          <a:p>
            <a:pPr lvl="1">
              <a:buFont typeface="Wingdings" panose="05000000000000000000" pitchFamily="2" charset="2"/>
              <a:buChar char="v"/>
            </a:pPr>
            <a:r>
              <a:rPr lang="en-GB" dirty="0"/>
              <a:t>Discovery of error in an early step at a late stage of the research is easier to fix (Vilhuber, 2017)</a:t>
            </a:r>
          </a:p>
          <a:p>
            <a:pPr>
              <a:buFont typeface="Wingdings" panose="05000000000000000000" pitchFamily="2" charset="2"/>
              <a:buChar char="v"/>
            </a:pPr>
            <a:r>
              <a:rPr lang="en-US" dirty="0"/>
              <a:t>Early archiving may enable a researcher to enhance the impact (and certainly the visibility) of a project</a:t>
            </a:r>
          </a:p>
          <a:p>
            <a:pPr>
              <a:buFont typeface="Wingdings" panose="05000000000000000000" pitchFamily="2" charset="2"/>
              <a:buChar char="v"/>
            </a:pPr>
            <a:r>
              <a:rPr lang="en-GB" dirty="0"/>
              <a:t>Studies with links to code and data gets cited more (</a:t>
            </a:r>
            <a:r>
              <a:rPr lang="en-GB" dirty="0" err="1"/>
              <a:t>Piwowar</a:t>
            </a:r>
            <a:r>
              <a:rPr lang="en-GB" dirty="0"/>
              <a:t> et., al, 2007)</a:t>
            </a:r>
          </a:p>
        </p:txBody>
      </p:sp>
      <p:sp>
        <p:nvSpPr>
          <p:cNvPr id="5" name="TextBox 4"/>
          <p:cNvSpPr txBox="1"/>
          <p:nvPr/>
        </p:nvSpPr>
        <p:spPr>
          <a:xfrm>
            <a:off x="230704" y="6396335"/>
            <a:ext cx="9287607" cy="461665"/>
          </a:xfrm>
          <a:prstGeom prst="rect">
            <a:avLst/>
          </a:prstGeom>
          <a:noFill/>
        </p:spPr>
        <p:txBody>
          <a:bodyPr wrap="none" rtlCol="0">
            <a:spAutoFit/>
          </a:bodyPr>
          <a:lstStyle/>
          <a:p>
            <a:r>
              <a:rPr lang="en-US" sz="1200" dirty="0"/>
              <a:t>Sources: Vilhuber, Lars (2017) </a:t>
            </a:r>
            <a:r>
              <a:rPr lang="en-US" sz="1200" dirty="0">
                <a:hlinkClick r:id="rId2"/>
              </a:rPr>
              <a:t>https://www.vrdc.cornell.edu/info747x/wp-content/uploads/2017/11/INFO7470-2017-S11-Replication-in-RDC.pdf</a:t>
            </a:r>
            <a:endParaRPr lang="en-US" sz="1200" dirty="0"/>
          </a:p>
          <a:p>
            <a:r>
              <a:rPr lang="en-US" sz="1200" dirty="0"/>
              <a:t>	 https://www.icpsr.umich.edu/icpsrweb/content/deposit/guide/index.html</a:t>
            </a:r>
          </a:p>
        </p:txBody>
      </p:sp>
      <p:sp>
        <p:nvSpPr>
          <p:cNvPr id="8" name="Title 1"/>
          <p:cNvSpPr txBox="1">
            <a:spLocks/>
          </p:cNvSpPr>
          <p:nvPr/>
        </p:nvSpPr>
        <p:spPr>
          <a:xfrm>
            <a:off x="1024128" y="585216"/>
            <a:ext cx="9720072" cy="149961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accent2"/>
                </a:solidFill>
                <a:latin typeface="+mj-lt"/>
                <a:ea typeface="+mj-ea"/>
                <a:cs typeface="+mj-cs"/>
              </a:defRPr>
            </a:lvl1pPr>
          </a:lstStyle>
          <a:p>
            <a:r>
              <a:rPr lang="en-US" dirty="0">
                <a:solidFill>
                  <a:schemeClr val="tx1"/>
                </a:solidFill>
              </a:rPr>
              <a:t>Why prepare?  For You</a:t>
            </a:r>
          </a:p>
        </p:txBody>
      </p:sp>
    </p:spTree>
    <p:extLst>
      <p:ext uri="{BB962C8B-B14F-4D97-AF65-F5344CB8AC3E}">
        <p14:creationId xmlns:p14="http://schemas.microsoft.com/office/powerpoint/2010/main" val="360860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0704" y="6396335"/>
            <a:ext cx="4128438" cy="276999"/>
          </a:xfrm>
          <a:prstGeom prst="rect">
            <a:avLst/>
          </a:prstGeom>
          <a:noFill/>
        </p:spPr>
        <p:txBody>
          <a:bodyPr wrap="none" rtlCol="0">
            <a:spAutoFit/>
          </a:bodyPr>
          <a:lstStyle/>
          <a:p>
            <a:r>
              <a:rPr lang="en-US" sz="1200" dirty="0"/>
              <a:t>Sources: </a:t>
            </a:r>
            <a:r>
              <a:rPr lang="en-US" sz="1200" dirty="0">
                <a:hlinkClick r:id="rId2"/>
              </a:rPr>
              <a:t>https://www.aeaweb.org/journals/policies/data-code/</a:t>
            </a:r>
            <a:endParaRPr lang="en-US" sz="1200" dirty="0"/>
          </a:p>
        </p:txBody>
      </p:sp>
      <p:sp>
        <p:nvSpPr>
          <p:cNvPr id="8" name="Title 1"/>
          <p:cNvSpPr txBox="1">
            <a:spLocks/>
          </p:cNvSpPr>
          <p:nvPr/>
        </p:nvSpPr>
        <p:spPr>
          <a:xfrm>
            <a:off x="1024128" y="585216"/>
            <a:ext cx="9720072" cy="149961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accent2"/>
                </a:solidFill>
                <a:latin typeface="+mj-lt"/>
                <a:ea typeface="+mj-ea"/>
                <a:cs typeface="+mj-cs"/>
              </a:defRPr>
            </a:lvl1pPr>
          </a:lstStyle>
          <a:p>
            <a:r>
              <a:rPr lang="en-US" dirty="0">
                <a:solidFill>
                  <a:schemeClr val="tx1"/>
                </a:solidFill>
              </a:rPr>
              <a:t>Why prepare?  For You</a:t>
            </a:r>
          </a:p>
        </p:txBody>
      </p:sp>
      <p:pic>
        <p:nvPicPr>
          <p:cNvPr id="6" name="Picture 5">
            <a:extLst>
              <a:ext uri="{FF2B5EF4-FFF2-40B4-BE49-F238E27FC236}">
                <a16:creationId xmlns:a16="http://schemas.microsoft.com/office/drawing/2014/main" id="{EC958B64-7890-494B-B226-3FFFFCC30532}"/>
              </a:ext>
            </a:extLst>
          </p:cNvPr>
          <p:cNvPicPr>
            <a:picLocks noChangeAspect="1"/>
          </p:cNvPicPr>
          <p:nvPr/>
        </p:nvPicPr>
        <p:blipFill>
          <a:blip r:embed="rId3"/>
          <a:stretch>
            <a:fillRect/>
          </a:stretch>
        </p:blipFill>
        <p:spPr>
          <a:xfrm>
            <a:off x="1024128" y="1664096"/>
            <a:ext cx="6846178" cy="4279504"/>
          </a:xfrm>
          <a:prstGeom prst="rect">
            <a:avLst/>
          </a:prstGeom>
        </p:spPr>
      </p:pic>
    </p:spTree>
    <p:extLst>
      <p:ext uri="{BB962C8B-B14F-4D97-AF65-F5344CB8AC3E}">
        <p14:creationId xmlns:p14="http://schemas.microsoft.com/office/powerpoint/2010/main" val="3851975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7046" y="2084832"/>
            <a:ext cx="11037713" cy="3608938"/>
          </a:xfrm>
        </p:spPr>
        <p:txBody>
          <a:bodyPr>
            <a:normAutofit fontScale="85000" lnSpcReduction="10000"/>
          </a:bodyPr>
          <a:lstStyle/>
          <a:p>
            <a:pPr>
              <a:buFont typeface="Wingdings" panose="05000000000000000000" pitchFamily="2" charset="2"/>
              <a:buChar char="v"/>
            </a:pPr>
            <a:r>
              <a:rPr lang="en-US" dirty="0"/>
              <a:t>When reproduction materials are available:</a:t>
            </a:r>
          </a:p>
          <a:p>
            <a:pPr lvl="1">
              <a:buFont typeface="Wingdings" panose="05000000000000000000" pitchFamily="2" charset="2"/>
              <a:buChar char="v"/>
            </a:pPr>
            <a:r>
              <a:rPr lang="en-US" dirty="0"/>
              <a:t>Allows scientists to test and replicate each others’ findings</a:t>
            </a:r>
          </a:p>
          <a:p>
            <a:pPr lvl="1">
              <a:buFont typeface="Wingdings" panose="05000000000000000000" pitchFamily="2" charset="2"/>
              <a:buChar char="v"/>
            </a:pPr>
            <a:r>
              <a:rPr lang="en-US" dirty="0"/>
              <a:t>Reinforces open scientific inquiry. The self-correcting features of science work most effectively.</a:t>
            </a:r>
          </a:p>
          <a:p>
            <a:pPr lvl="1">
              <a:buFont typeface="Wingdings" panose="05000000000000000000" pitchFamily="2" charset="2"/>
              <a:buChar char="v"/>
            </a:pPr>
            <a:r>
              <a:rPr lang="en-US" dirty="0"/>
              <a:t>Encourages diversity of analysis and opinions. Researchers having access to the same materials can challenge each other’s analyses and conclusions.</a:t>
            </a:r>
          </a:p>
          <a:p>
            <a:pPr lvl="1">
              <a:buFont typeface="Wingdings" panose="05000000000000000000" pitchFamily="2" charset="2"/>
              <a:buChar char="v"/>
            </a:pPr>
            <a:r>
              <a:rPr lang="en-US" dirty="0"/>
              <a:t>Promotes new research and allows for the testing of new or alternative methods. </a:t>
            </a:r>
          </a:p>
          <a:p>
            <a:pPr lvl="1">
              <a:buFont typeface="Wingdings" panose="05000000000000000000" pitchFamily="2" charset="2"/>
              <a:buChar char="v"/>
            </a:pPr>
            <a:r>
              <a:rPr lang="en-US" dirty="0"/>
              <a:t>Improves methods of data collection and measurement through the scrutiny of others by allowing the scientific community to reach consensus on methods.</a:t>
            </a:r>
          </a:p>
          <a:p>
            <a:pPr lvl="1">
              <a:buFont typeface="Wingdings" panose="05000000000000000000" pitchFamily="2" charset="2"/>
              <a:buChar char="v"/>
            </a:pPr>
            <a:r>
              <a:rPr lang="en-US" dirty="0"/>
              <a:t>Reduces costs by avoiding duplicate data collection efforts. </a:t>
            </a:r>
          </a:p>
          <a:p>
            <a:pPr lvl="1">
              <a:buFont typeface="Wingdings" panose="05000000000000000000" pitchFamily="2" charset="2"/>
              <a:buChar char="v"/>
            </a:pPr>
            <a:r>
              <a:rPr lang="en-US" dirty="0"/>
              <a:t>Provides an important resource for training in research. Secondary data are extremely valuable to students, who then have access to high-quality data as a model for their own work.</a:t>
            </a:r>
          </a:p>
        </p:txBody>
      </p:sp>
      <p:sp>
        <p:nvSpPr>
          <p:cNvPr id="8" name="Rectangle 7"/>
          <p:cNvSpPr/>
          <p:nvPr/>
        </p:nvSpPr>
        <p:spPr>
          <a:xfrm>
            <a:off x="219075" y="6510528"/>
            <a:ext cx="8324850" cy="276999"/>
          </a:xfrm>
          <a:prstGeom prst="rect">
            <a:avLst/>
          </a:prstGeom>
        </p:spPr>
        <p:txBody>
          <a:bodyPr wrap="square">
            <a:spAutoFit/>
          </a:bodyPr>
          <a:lstStyle/>
          <a:p>
            <a:r>
              <a:rPr lang="en-US" sz="1200" dirty="0"/>
              <a:t>Source: https://www.icpsr.umich.edu/icpsrweb/content/deposit/guide/index.html</a:t>
            </a:r>
          </a:p>
        </p:txBody>
      </p:sp>
      <p:sp>
        <p:nvSpPr>
          <p:cNvPr id="35" name="Title 1"/>
          <p:cNvSpPr txBox="1">
            <a:spLocks/>
          </p:cNvSpPr>
          <p:nvPr/>
        </p:nvSpPr>
        <p:spPr>
          <a:xfrm>
            <a:off x="1024127" y="585216"/>
            <a:ext cx="11061855" cy="149961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accent2"/>
                </a:solidFill>
                <a:latin typeface="+mj-lt"/>
                <a:ea typeface="+mj-ea"/>
                <a:cs typeface="+mj-cs"/>
              </a:defRPr>
            </a:lvl1pPr>
          </a:lstStyle>
          <a:p>
            <a:r>
              <a:rPr lang="en-US" dirty="0">
                <a:solidFill>
                  <a:schemeClr val="tx1"/>
                </a:solidFill>
              </a:rPr>
              <a:t>Why prepare?  For better science</a:t>
            </a:r>
          </a:p>
        </p:txBody>
      </p:sp>
    </p:spTree>
    <p:extLst>
      <p:ext uri="{BB962C8B-B14F-4D97-AF65-F5344CB8AC3E}">
        <p14:creationId xmlns:p14="http://schemas.microsoft.com/office/powerpoint/2010/main" val="84174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FF4A-42AE-4517-B392-94D3C90A9D03}"/>
              </a:ext>
            </a:extLst>
          </p:cNvPr>
          <p:cNvSpPr>
            <a:spLocks noGrp="1"/>
          </p:cNvSpPr>
          <p:nvPr>
            <p:ph type="title"/>
          </p:nvPr>
        </p:nvSpPr>
        <p:spPr/>
        <p:txBody>
          <a:bodyPr/>
          <a:lstStyle/>
          <a:p>
            <a:r>
              <a:rPr lang="en-US" dirty="0"/>
              <a:t>Reproduction of Results Service (R Squared)</a:t>
            </a:r>
          </a:p>
        </p:txBody>
      </p:sp>
    </p:spTree>
    <p:extLst>
      <p:ext uri="{BB962C8B-B14F-4D97-AF65-F5344CB8AC3E}">
        <p14:creationId xmlns:p14="http://schemas.microsoft.com/office/powerpoint/2010/main" val="1824358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p:cNvSpPr txBox="1">
            <a:spLocks/>
          </p:cNvSpPr>
          <p:nvPr/>
        </p:nvSpPr>
        <p:spPr>
          <a:xfrm>
            <a:off x="839788" y="1681163"/>
            <a:ext cx="5157787" cy="82391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b="1" dirty="0"/>
              <a:t>Do</a:t>
            </a:r>
          </a:p>
        </p:txBody>
      </p:sp>
      <p:sp>
        <p:nvSpPr>
          <p:cNvPr id="12" name="Content Placeholder 3"/>
          <p:cNvSpPr>
            <a:spLocks noGrp="1"/>
          </p:cNvSpPr>
          <p:nvPr>
            <p:ph sz="half" idx="4294967295"/>
          </p:nvPr>
        </p:nvSpPr>
        <p:spPr>
          <a:xfrm>
            <a:off x="839788" y="2505074"/>
            <a:ext cx="5157787" cy="4185871"/>
          </a:xfrm>
          <a:prstGeom prst="rect">
            <a:avLst/>
          </a:prstGeom>
        </p:spPr>
        <p:txBody>
          <a:bodyPr>
            <a:normAutofit/>
          </a:bodyPr>
          <a:lstStyle/>
          <a:p>
            <a:r>
              <a:rPr lang="en-US" dirty="0"/>
              <a:t>Ensure:</a:t>
            </a:r>
          </a:p>
          <a:p>
            <a:pPr lvl="1"/>
            <a:r>
              <a:rPr lang="en-US" dirty="0"/>
              <a:t>Transparency and Reproducibility</a:t>
            </a:r>
          </a:p>
          <a:p>
            <a:pPr lvl="1"/>
            <a:r>
              <a:rPr lang="en-US" dirty="0"/>
              <a:t>Ease of access to data and code </a:t>
            </a:r>
          </a:p>
          <a:p>
            <a:pPr lvl="1"/>
            <a:r>
              <a:rPr lang="en-US" dirty="0"/>
              <a:t>Independently Understandable</a:t>
            </a:r>
          </a:p>
          <a:p>
            <a:r>
              <a:rPr lang="en-US" dirty="0"/>
              <a:t>Reproduce Output</a:t>
            </a:r>
          </a:p>
          <a:p>
            <a:r>
              <a:rPr lang="en-US" dirty="0"/>
              <a:t>Archival packaging</a:t>
            </a:r>
          </a:p>
          <a:p>
            <a:r>
              <a:rPr lang="en-US" dirty="0"/>
              <a:t>Suggestions for glaring code inefficiencies</a:t>
            </a:r>
          </a:p>
          <a:p>
            <a:r>
              <a:rPr lang="en-US" dirty="0"/>
              <a:t>Data + code = results</a:t>
            </a:r>
          </a:p>
          <a:p>
            <a:endParaRPr lang="en-US" dirty="0"/>
          </a:p>
          <a:p>
            <a:endParaRPr lang="en-US" dirty="0"/>
          </a:p>
        </p:txBody>
      </p:sp>
      <p:sp>
        <p:nvSpPr>
          <p:cNvPr id="13" name="Text Placeholder 4"/>
          <p:cNvSpPr txBox="1">
            <a:spLocks/>
          </p:cNvSpPr>
          <p:nvPr/>
        </p:nvSpPr>
        <p:spPr>
          <a:xfrm>
            <a:off x="6172200" y="1681163"/>
            <a:ext cx="51831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en-US" dirty="0"/>
            </a:br>
            <a:r>
              <a:rPr lang="en-US" b="1" dirty="0"/>
              <a:t>Don’t Do</a:t>
            </a:r>
          </a:p>
        </p:txBody>
      </p:sp>
      <p:sp>
        <p:nvSpPr>
          <p:cNvPr id="14" name="Content Placeholder 5"/>
          <p:cNvSpPr>
            <a:spLocks noGrp="1"/>
          </p:cNvSpPr>
          <p:nvPr>
            <p:ph sz="quarter" idx="4294967295"/>
          </p:nvPr>
        </p:nvSpPr>
        <p:spPr>
          <a:xfrm>
            <a:off x="6172200" y="2505075"/>
            <a:ext cx="5183188" cy="3684588"/>
          </a:xfrm>
          <a:prstGeom prst="rect">
            <a:avLst/>
          </a:prstGeom>
        </p:spPr>
        <p:txBody>
          <a:bodyPr/>
          <a:lstStyle/>
          <a:p>
            <a:r>
              <a:rPr lang="en-US" dirty="0"/>
              <a:t>Methodology Check</a:t>
            </a:r>
          </a:p>
          <a:p>
            <a:r>
              <a:rPr lang="en-US" dirty="0"/>
              <a:t>Share anything before article is published</a:t>
            </a:r>
          </a:p>
          <a:p>
            <a:r>
              <a:rPr lang="en-US" dirty="0"/>
              <a:t>Challenge or check the client’s conclusions or theories</a:t>
            </a:r>
          </a:p>
          <a:p>
            <a:r>
              <a:rPr lang="en-US" dirty="0"/>
              <a:t>Change client’s code or paper</a:t>
            </a:r>
          </a:p>
          <a:p>
            <a:pPr marL="0" indent="0">
              <a:buNone/>
            </a:pPr>
            <a:endParaRPr lang="en-US" dirty="0"/>
          </a:p>
        </p:txBody>
      </p:sp>
      <p:sp>
        <p:nvSpPr>
          <p:cNvPr id="15" name="Title 1"/>
          <p:cNvSpPr txBox="1">
            <a:spLocks/>
          </p:cNvSpPr>
          <p:nvPr/>
        </p:nvSpPr>
        <p:spPr>
          <a:xfrm>
            <a:off x="1024128" y="585216"/>
            <a:ext cx="9720072" cy="149961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accent2"/>
                </a:solidFill>
                <a:latin typeface="+mj-lt"/>
                <a:ea typeface="+mj-ea"/>
                <a:cs typeface="+mj-cs"/>
              </a:defRPr>
            </a:lvl1pPr>
          </a:lstStyle>
          <a:p>
            <a:r>
              <a:rPr lang="en-US" dirty="0">
                <a:solidFill>
                  <a:schemeClr val="tx1"/>
                </a:solidFill>
              </a:rPr>
              <a:t>Specifics of CISER R SQUARED</a:t>
            </a:r>
          </a:p>
        </p:txBody>
      </p:sp>
    </p:spTree>
    <p:extLst>
      <p:ext uri="{BB962C8B-B14F-4D97-AF65-F5344CB8AC3E}">
        <p14:creationId xmlns:p14="http://schemas.microsoft.com/office/powerpoint/2010/main" val="3768373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6477" y="767861"/>
            <a:ext cx="5459046" cy="724877"/>
          </a:xfrm>
        </p:spPr>
        <p:txBody>
          <a:bodyPr/>
          <a:lstStyle/>
          <a:p>
            <a:r>
              <a:rPr lang="en-US" dirty="0"/>
              <a:t>Reasons for the service</a:t>
            </a:r>
          </a:p>
        </p:txBody>
      </p:sp>
      <p:sp>
        <p:nvSpPr>
          <p:cNvPr id="3" name="Content Placeholder 2"/>
          <p:cNvSpPr>
            <a:spLocks noGrp="1"/>
          </p:cNvSpPr>
          <p:nvPr>
            <p:ph idx="1"/>
          </p:nvPr>
        </p:nvSpPr>
        <p:spPr>
          <a:xfrm>
            <a:off x="838200" y="1825624"/>
            <a:ext cx="10515600" cy="4883086"/>
          </a:xfrm>
        </p:spPr>
        <p:txBody>
          <a:bodyPr>
            <a:normAutofit/>
          </a:bodyPr>
          <a:lstStyle/>
          <a:p>
            <a:pPr marL="457200" lvl="0" indent="-457200">
              <a:buFont typeface="+mj-lt"/>
              <a:buAutoNum type="arabicPeriod"/>
            </a:pPr>
            <a:r>
              <a:rPr lang="en-GB" dirty="0"/>
              <a:t>We want researchers to have publication-ready reproduction materials prior to publishing their manuscripts.</a:t>
            </a:r>
          </a:p>
          <a:p>
            <a:pPr marL="457200" lvl="0" indent="-457200">
              <a:buFont typeface="+mj-lt"/>
              <a:buAutoNum type="arabicPeriod"/>
            </a:pPr>
            <a:r>
              <a:rPr lang="en-GB" dirty="0"/>
              <a:t>To provide researchers confidence that their reproduction materials will produce results </a:t>
            </a:r>
            <a:r>
              <a:rPr lang="en-GB" u="sng" dirty="0"/>
              <a:t>identical</a:t>
            </a:r>
            <a:r>
              <a:rPr lang="en-GB" dirty="0"/>
              <a:t> to the computational results written in their manuscripts.</a:t>
            </a:r>
          </a:p>
          <a:p>
            <a:pPr marL="457200" lvl="0" indent="-457200">
              <a:buFont typeface="+mj-lt"/>
              <a:buAutoNum type="arabicPeriod"/>
            </a:pPr>
            <a:r>
              <a:rPr lang="en-GB" dirty="0"/>
              <a:t>To encourage researchers to share their code and data</a:t>
            </a:r>
          </a:p>
          <a:p>
            <a:pPr marL="457200" indent="-457200">
              <a:buFont typeface="+mj-lt"/>
              <a:buAutoNum type="arabicPeriod"/>
            </a:pPr>
            <a:r>
              <a:rPr lang="en-GB" dirty="0"/>
              <a:t>To relieve researchers of stress when someone requests for a copy of their reproduction materials in the future.  They can </a:t>
            </a:r>
            <a:r>
              <a:rPr lang="en-GB" b="1" u="sng" dirty="0"/>
              <a:t>PROMPTLY  respond</a:t>
            </a:r>
            <a:r>
              <a:rPr lang="en-GB" dirty="0"/>
              <a:t> by handing them a copy of their reproduction materials or by pointing to a trusted digital repository hosting these materials.</a:t>
            </a:r>
          </a:p>
          <a:p>
            <a:pPr marL="457200" indent="-457200">
              <a:buFont typeface="+mj-lt"/>
              <a:buAutoNum type="arabicPeriod"/>
            </a:pPr>
            <a:endParaRPr lang="en-GB" dirty="0"/>
          </a:p>
        </p:txBody>
      </p:sp>
    </p:spTree>
    <p:extLst>
      <p:ext uri="{BB962C8B-B14F-4D97-AF65-F5344CB8AC3E}">
        <p14:creationId xmlns:p14="http://schemas.microsoft.com/office/powerpoint/2010/main" val="250268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14069" y="788416"/>
            <a:ext cx="9747847" cy="1499616"/>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solidFill>
                <a:latin typeface="+mj-lt"/>
                <a:ea typeface="+mj-ea"/>
                <a:cs typeface="+mj-cs"/>
              </a:defRPr>
            </a:lvl1pPr>
          </a:lstStyle>
          <a:p>
            <a:r>
              <a:rPr lang="en-US" sz="4800" dirty="0"/>
              <a:t>Article</a:t>
            </a:r>
            <a:endParaRPr lang="en-US" sz="4800" dirty="0">
              <a:solidFill>
                <a:schemeClr val="accent2"/>
              </a:solidFill>
            </a:endParaRPr>
          </a:p>
        </p:txBody>
      </p:sp>
      <p:sp>
        <p:nvSpPr>
          <p:cNvPr id="4" name="TextBox 3"/>
          <p:cNvSpPr txBox="1"/>
          <p:nvPr/>
        </p:nvSpPr>
        <p:spPr>
          <a:xfrm>
            <a:off x="414069" y="2288032"/>
            <a:ext cx="5674116" cy="1107996"/>
          </a:xfrm>
          <a:prstGeom prst="rect">
            <a:avLst/>
          </a:prstGeom>
          <a:noFill/>
        </p:spPr>
        <p:txBody>
          <a:bodyPr wrap="square" rtlCol="0">
            <a:spAutoFit/>
          </a:bodyPr>
          <a:lstStyle/>
          <a:p>
            <a:pPr marL="465138" indent="-465138">
              <a:spcAft>
                <a:spcPts val="1200"/>
              </a:spcAft>
              <a:buClr>
                <a:srgbClr val="B31B16"/>
              </a:buClr>
              <a:buFont typeface="Wingdings 3" panose="05040102010807070707" pitchFamily="18" charset="2"/>
              <a:buChar char="Æ"/>
            </a:pPr>
            <a:r>
              <a:rPr lang="en-US" sz="2200" dirty="0"/>
              <a:t>Highlight all sections (e.g., paragraphs, sentences, tables, charts) that reference output derived from your data.</a:t>
            </a:r>
          </a:p>
        </p:txBody>
      </p:sp>
      <p:pic>
        <p:nvPicPr>
          <p:cNvPr id="5" name="Picture 4"/>
          <p:cNvPicPr>
            <a:picLocks noChangeAspect="1"/>
          </p:cNvPicPr>
          <p:nvPr/>
        </p:nvPicPr>
        <p:blipFill rotWithShape="1">
          <a:blip r:embed="rId2"/>
          <a:srcRect l="-460" t="-451" r="460" b="28041"/>
          <a:stretch/>
        </p:blipFill>
        <p:spPr>
          <a:xfrm>
            <a:off x="7987004" y="1174121"/>
            <a:ext cx="3722437" cy="22219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p:cNvPicPr>
            <a:picLocks noChangeAspect="1"/>
          </p:cNvPicPr>
          <p:nvPr/>
        </p:nvPicPr>
        <p:blipFill rotWithShape="1">
          <a:blip r:embed="rId3"/>
          <a:srcRect l="4095" r="25708"/>
          <a:stretch/>
        </p:blipFill>
        <p:spPr>
          <a:xfrm>
            <a:off x="1516206" y="3987483"/>
            <a:ext cx="4025070" cy="21907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a:picLocks noChangeAspect="1"/>
          </p:cNvPicPr>
          <p:nvPr/>
        </p:nvPicPr>
        <p:blipFill rotWithShape="1">
          <a:blip r:embed="rId4"/>
          <a:srcRect l="661" r="2058"/>
          <a:stretch/>
        </p:blipFill>
        <p:spPr>
          <a:xfrm>
            <a:off x="7064196" y="4225608"/>
            <a:ext cx="4067798" cy="17145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5153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518893" y="585216"/>
            <a:ext cx="3416061" cy="1499616"/>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solidFill>
                <a:latin typeface="+mj-lt"/>
                <a:ea typeface="+mj-ea"/>
                <a:cs typeface="+mj-cs"/>
              </a:defRPr>
            </a:lvl1pPr>
          </a:lstStyle>
          <a:p>
            <a:r>
              <a:rPr lang="en-US" sz="3600" dirty="0">
                <a:solidFill>
                  <a:schemeClr val="accent2"/>
                </a:solidFill>
              </a:rPr>
              <a:t>Command file</a:t>
            </a:r>
          </a:p>
        </p:txBody>
      </p:sp>
      <p:sp>
        <p:nvSpPr>
          <p:cNvPr id="7" name="Content Placeholder 4"/>
          <p:cNvSpPr txBox="1">
            <a:spLocks/>
          </p:cNvSpPr>
          <p:nvPr/>
        </p:nvSpPr>
        <p:spPr>
          <a:xfrm>
            <a:off x="8197561" y="1326908"/>
            <a:ext cx="3591666" cy="5142901"/>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344488" indent="-344488">
              <a:buFont typeface="Webdings" panose="05030102010509060703" pitchFamily="18" charset="2"/>
              <a:buChar char="a"/>
            </a:pPr>
            <a:r>
              <a:rPr lang="en-US" sz="2400" dirty="0"/>
              <a:t>Label all variables and values</a:t>
            </a:r>
          </a:p>
          <a:p>
            <a:pPr marL="344488" indent="-344488">
              <a:buFont typeface="Webdings" panose="05030102010509060703" pitchFamily="18" charset="2"/>
              <a:buChar char="a"/>
            </a:pPr>
            <a:r>
              <a:rPr lang="en-US" sz="2400" dirty="0"/>
              <a:t>Comment code to describe processes and map to paper sections</a:t>
            </a:r>
          </a:p>
          <a:p>
            <a:pPr marL="344488" indent="-344488">
              <a:buFont typeface="Webdings" panose="05030102010509060703" pitchFamily="18" charset="2"/>
              <a:buChar char="a"/>
            </a:pPr>
            <a:r>
              <a:rPr lang="en-US" sz="2400" dirty="0"/>
              <a:t>Order code outputs in the same order as they appear in paper</a:t>
            </a:r>
          </a:p>
          <a:p>
            <a:pPr marL="344488" indent="-344488">
              <a:buFont typeface="Webdings" panose="05030102010509060703" pitchFamily="18" charset="2"/>
              <a:buChar char="a"/>
            </a:pPr>
            <a:r>
              <a:rPr lang="en-US" sz="2400" dirty="0"/>
              <a:t>Think about variable names</a:t>
            </a:r>
          </a:p>
        </p:txBody>
      </p:sp>
      <p:sp>
        <p:nvSpPr>
          <p:cNvPr id="5" name="Rectangle 4"/>
          <p:cNvSpPr/>
          <p:nvPr/>
        </p:nvSpPr>
        <p:spPr>
          <a:xfrm>
            <a:off x="522514" y="701202"/>
            <a:ext cx="7525512" cy="5486400"/>
          </a:xfrm>
          <a:prstGeom prst="rect">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8" name="Rectangle 7"/>
          <p:cNvSpPr/>
          <p:nvPr/>
        </p:nvSpPr>
        <p:spPr>
          <a:xfrm>
            <a:off x="574272" y="767453"/>
            <a:ext cx="7525513" cy="5493812"/>
          </a:xfrm>
          <a:prstGeom prst="rect">
            <a:avLst/>
          </a:prstGeom>
        </p:spPr>
        <p:txBody>
          <a:bodyPr wrap="square">
            <a:spAutoFit/>
          </a:bodyPr>
          <a:lstStyle/>
          <a:p>
            <a:pPr>
              <a:spcAft>
                <a:spcPts val="100"/>
              </a:spcAft>
            </a:pPr>
            <a:r>
              <a:rPr lang="en-US" sz="1600" b="1" dirty="0">
                <a:solidFill>
                  <a:srgbClr val="80AF51"/>
                </a:solidFill>
                <a:latin typeface="Courier New" panose="02070309020205020404" pitchFamily="49" charset="0"/>
                <a:cs typeface="Courier New" panose="02070309020205020404" pitchFamily="49" charset="0"/>
              </a:rPr>
              <a:t>***********************************************************</a:t>
            </a:r>
          </a:p>
          <a:p>
            <a:pPr>
              <a:spcAft>
                <a:spcPts val="100"/>
              </a:spcAft>
            </a:pPr>
            <a:r>
              <a:rPr lang="en-US" sz="1600" b="1" dirty="0">
                <a:solidFill>
                  <a:srgbClr val="80AF51"/>
                </a:solidFill>
                <a:latin typeface="Courier New" panose="02070309020205020404" pitchFamily="49" charset="0"/>
                <a:cs typeface="Courier New" panose="02070309020205020404" pitchFamily="49" charset="0"/>
              </a:rPr>
              <a:t>***********************CODE TITLE**************************</a:t>
            </a:r>
          </a:p>
          <a:p>
            <a:pPr>
              <a:spcAft>
                <a:spcPts val="100"/>
              </a:spcAft>
            </a:pPr>
            <a:r>
              <a:rPr lang="en-US" sz="1600" b="1" dirty="0">
                <a:solidFill>
                  <a:srgbClr val="80AF51"/>
                </a:solidFill>
                <a:latin typeface="Courier New" panose="02070309020205020404" pitchFamily="49" charset="0"/>
                <a:cs typeface="Courier New" panose="02070309020205020404" pitchFamily="49" charset="0"/>
              </a:rPr>
              <a:t>***********************************************************</a:t>
            </a:r>
          </a:p>
          <a:p>
            <a:pPr>
              <a:spcAft>
                <a:spcPts val="100"/>
              </a:spcAft>
            </a:pPr>
            <a:r>
              <a:rPr lang="en-US" sz="1600" b="1" dirty="0">
                <a:latin typeface="Courier New" panose="02070309020205020404" pitchFamily="49" charset="0"/>
                <a:cs typeface="Courier New" panose="02070309020205020404" pitchFamily="49" charset="0"/>
              </a:rPr>
              <a:t>clear</a:t>
            </a:r>
          </a:p>
          <a:p>
            <a:pPr>
              <a:spcAft>
                <a:spcPts val="100"/>
              </a:spcAft>
            </a:pPr>
            <a:r>
              <a:rPr lang="en-US" sz="1600" b="1" dirty="0">
                <a:solidFill>
                  <a:schemeClr val="accent2"/>
                </a:solidFill>
                <a:latin typeface="Courier New" panose="02070309020205020404" pitchFamily="49" charset="0"/>
                <a:cs typeface="Courier New" panose="02070309020205020404" pitchFamily="49" charset="0"/>
              </a:rPr>
              <a:t>log</a:t>
            </a:r>
            <a:r>
              <a:rPr lang="en-US" sz="1600" b="1" dirty="0">
                <a:latin typeface="Courier New" panose="02070309020205020404" pitchFamily="49" charset="0"/>
                <a:cs typeface="Courier New" panose="02070309020205020404" pitchFamily="49" charset="0"/>
              </a:rPr>
              <a:t> using </a:t>
            </a:r>
            <a:r>
              <a:rPr lang="en-US" sz="1600" b="1" dirty="0">
                <a:solidFill>
                  <a:schemeClr val="accent4">
                    <a:lumMod val="75000"/>
                  </a:schemeClr>
                </a:solidFill>
                <a:latin typeface="Courier New" panose="02070309020205020404" pitchFamily="49" charset="0"/>
                <a:cs typeface="Courier New" panose="02070309020205020404" pitchFamily="49" charset="0"/>
              </a:rPr>
              <a:t>“..\</a:t>
            </a:r>
            <a:r>
              <a:rPr lang="en-US" sz="1600" b="1" dirty="0" err="1">
                <a:solidFill>
                  <a:schemeClr val="accent4">
                    <a:lumMod val="75000"/>
                  </a:schemeClr>
                </a:solidFill>
                <a:latin typeface="Courier New" panose="02070309020205020404" pitchFamily="49" charset="0"/>
                <a:cs typeface="Courier New" panose="02070309020205020404" pitchFamily="49" charset="0"/>
              </a:rPr>
              <a:t>demoCodeLog.smcl</a:t>
            </a:r>
            <a:r>
              <a:rPr lang="en-US" sz="1600" b="1" dirty="0">
                <a:solidFill>
                  <a:schemeClr val="accent4">
                    <a:lumMod val="75000"/>
                  </a:schemeClr>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chemeClr val="accent2"/>
                </a:solidFill>
                <a:latin typeface="Courier New" panose="02070309020205020404" pitchFamily="49" charset="0"/>
                <a:cs typeface="Courier New" panose="02070309020205020404" pitchFamily="49" charset="0"/>
              </a:rPr>
              <a:t>replace</a:t>
            </a:r>
            <a:r>
              <a:rPr lang="en-US" sz="1600" b="1" dirty="0">
                <a:latin typeface="Courier New" panose="02070309020205020404" pitchFamily="49" charset="0"/>
                <a:cs typeface="Courier New" panose="02070309020205020404" pitchFamily="49" charset="0"/>
              </a:rPr>
              <a:t> text</a:t>
            </a:r>
          </a:p>
          <a:p>
            <a:pPr>
              <a:spcAft>
                <a:spcPts val="100"/>
              </a:spcAft>
            </a:pPr>
            <a:r>
              <a:rPr lang="en-US" sz="1600" b="1" dirty="0">
                <a:solidFill>
                  <a:schemeClr val="accent2"/>
                </a:solidFill>
                <a:latin typeface="Courier New" panose="02070309020205020404" pitchFamily="49" charset="0"/>
                <a:cs typeface="Courier New" panose="02070309020205020404" pitchFamily="49" charset="0"/>
              </a:rPr>
              <a:t>import</a:t>
            </a:r>
            <a:r>
              <a:rPr lang="en-US" sz="1600" b="1" dirty="0">
                <a:latin typeface="Courier New" panose="02070309020205020404" pitchFamily="49" charset="0"/>
                <a:cs typeface="Courier New" panose="02070309020205020404" pitchFamily="49" charset="0"/>
              </a:rPr>
              <a:t> delimited "&lt;path&gt;\HelloWorld.txt"</a:t>
            </a:r>
          </a:p>
          <a:p>
            <a:pPr>
              <a:spcAft>
                <a:spcPts val="100"/>
              </a:spcAft>
            </a:pPr>
            <a:endParaRPr lang="en-US" sz="1600" b="1" dirty="0">
              <a:latin typeface="Courier New" panose="02070309020205020404" pitchFamily="49" charset="0"/>
              <a:cs typeface="Courier New" panose="02070309020205020404" pitchFamily="49" charset="0"/>
            </a:endParaRPr>
          </a:p>
          <a:p>
            <a:pPr>
              <a:spcAft>
                <a:spcPts val="100"/>
              </a:spcAft>
            </a:pPr>
            <a:r>
              <a:rPr lang="en-US" sz="1600" b="1" dirty="0">
                <a:solidFill>
                  <a:srgbClr val="80AF51"/>
                </a:solidFill>
                <a:latin typeface="Courier New" panose="02070309020205020404" pitchFamily="49" charset="0"/>
                <a:cs typeface="Courier New" panose="02070309020205020404" pitchFamily="49" charset="0"/>
              </a:rPr>
              <a:t>//Labeling the variables and values</a:t>
            </a:r>
          </a:p>
          <a:p>
            <a:pPr>
              <a:spcAft>
                <a:spcPts val="100"/>
              </a:spcAft>
            </a:pPr>
            <a:r>
              <a:rPr lang="en-US" sz="1600" b="1" dirty="0">
                <a:solidFill>
                  <a:schemeClr val="accent2"/>
                </a:solidFill>
                <a:latin typeface="Courier New" panose="02070309020205020404" pitchFamily="49" charset="0"/>
                <a:cs typeface="Courier New" panose="02070309020205020404" pitchFamily="49" charset="0"/>
              </a:rPr>
              <a:t>label</a:t>
            </a:r>
            <a:r>
              <a:rPr lang="en-US" sz="1600" b="1" dirty="0">
                <a:latin typeface="Courier New" panose="02070309020205020404" pitchFamily="49" charset="0"/>
                <a:cs typeface="Courier New" panose="02070309020205020404" pitchFamily="49" charset="0"/>
              </a:rPr>
              <a:t> variable treatment </a:t>
            </a:r>
            <a:r>
              <a:rPr lang="en-US" sz="1600" b="1" dirty="0">
                <a:solidFill>
                  <a:schemeClr val="accent4">
                    <a:lumMod val="75000"/>
                  </a:schemeClr>
                </a:solidFill>
                <a:latin typeface="Courier New" panose="02070309020205020404" pitchFamily="49" charset="0"/>
                <a:cs typeface="Courier New" panose="02070309020205020404" pitchFamily="49" charset="0"/>
              </a:rPr>
              <a:t>"The manipulation group"</a:t>
            </a:r>
          </a:p>
          <a:p>
            <a:pPr>
              <a:spcAft>
                <a:spcPts val="100"/>
              </a:spcAft>
            </a:pPr>
            <a:r>
              <a:rPr lang="en-US" sz="1600" b="1" dirty="0">
                <a:solidFill>
                  <a:schemeClr val="accent2"/>
                </a:solidFill>
                <a:latin typeface="Courier New" panose="02070309020205020404" pitchFamily="49" charset="0"/>
                <a:cs typeface="Courier New" panose="02070309020205020404" pitchFamily="49" charset="0"/>
              </a:rPr>
              <a:t>label</a:t>
            </a:r>
            <a:r>
              <a:rPr lang="en-US" sz="1600" b="1" dirty="0">
                <a:latin typeface="Courier New" panose="02070309020205020404" pitchFamily="49" charset="0"/>
                <a:cs typeface="Courier New" panose="02070309020205020404" pitchFamily="49" charset="0"/>
              </a:rPr>
              <a:t> define treatment1 1 </a:t>
            </a:r>
            <a:r>
              <a:rPr lang="en-US" sz="1600" b="1" dirty="0">
                <a:solidFill>
                  <a:schemeClr val="accent4">
                    <a:lumMod val="75000"/>
                  </a:schemeClr>
                </a:solidFill>
                <a:latin typeface="Courier New" panose="02070309020205020404" pitchFamily="49" charset="0"/>
                <a:cs typeface="Courier New" panose="02070309020205020404" pitchFamily="49" charset="0"/>
              </a:rPr>
              <a:t>“Well Documented"</a:t>
            </a:r>
            <a:r>
              <a:rPr lang="en-US" sz="1600" b="1" dirty="0">
                <a:latin typeface="Courier New" panose="02070309020205020404" pitchFamily="49" charset="0"/>
                <a:cs typeface="Courier New" panose="02070309020205020404" pitchFamily="49" charset="0"/>
              </a:rPr>
              <a:t> 2 </a:t>
            </a:r>
            <a:r>
              <a:rPr lang="en-US" sz="1600" b="1" dirty="0">
                <a:solidFill>
                  <a:schemeClr val="accent4">
                    <a:lumMod val="75000"/>
                  </a:schemeClr>
                </a:solidFill>
                <a:latin typeface="Courier New" panose="02070309020205020404" pitchFamily="49" charset="0"/>
                <a:cs typeface="Courier New" panose="02070309020205020404" pitchFamily="49" charset="0"/>
              </a:rPr>
              <a:t>“Poorly Documented"</a:t>
            </a:r>
          </a:p>
          <a:p>
            <a:pPr>
              <a:spcAft>
                <a:spcPts val="100"/>
              </a:spcAft>
            </a:pPr>
            <a:r>
              <a:rPr lang="en-US" sz="1600" b="1" dirty="0">
                <a:solidFill>
                  <a:schemeClr val="accent2"/>
                </a:solidFill>
                <a:latin typeface="Courier New" panose="02070309020205020404" pitchFamily="49" charset="0"/>
                <a:cs typeface="Courier New" panose="02070309020205020404" pitchFamily="49" charset="0"/>
              </a:rPr>
              <a:t>label</a:t>
            </a:r>
            <a:r>
              <a:rPr lang="en-US" sz="1600" b="1" dirty="0">
                <a:latin typeface="Courier New" panose="02070309020205020404" pitchFamily="49" charset="0"/>
                <a:cs typeface="Courier New" panose="02070309020205020404" pitchFamily="49" charset="0"/>
              </a:rPr>
              <a:t> value treatment treatment1</a:t>
            </a:r>
          </a:p>
          <a:p>
            <a:pPr>
              <a:spcAft>
                <a:spcPts val="100"/>
              </a:spcAft>
            </a:pPr>
            <a:r>
              <a:rPr lang="en-US" sz="1600" b="1" dirty="0">
                <a:solidFill>
                  <a:schemeClr val="accent2"/>
                </a:solidFill>
                <a:latin typeface="Courier New" panose="02070309020205020404" pitchFamily="49" charset="0"/>
                <a:cs typeface="Courier New" panose="02070309020205020404" pitchFamily="49" charset="0"/>
              </a:rPr>
              <a:t>label</a:t>
            </a:r>
            <a:r>
              <a:rPr lang="en-US" sz="1600" b="1" dirty="0">
                <a:latin typeface="Courier New" panose="02070309020205020404" pitchFamily="49" charset="0"/>
                <a:cs typeface="Courier New" panose="02070309020205020404" pitchFamily="49" charset="0"/>
              </a:rPr>
              <a:t> variable pieces </a:t>
            </a:r>
            <a:r>
              <a:rPr lang="en-US" sz="1600" b="1" dirty="0">
                <a:solidFill>
                  <a:schemeClr val="accent4">
                    <a:lumMod val="75000"/>
                  </a:schemeClr>
                </a:solidFill>
                <a:latin typeface="Courier New" panose="02070309020205020404" pitchFamily="49" charset="0"/>
                <a:cs typeface="Courier New" panose="02070309020205020404" pitchFamily="49" charset="0"/>
              </a:rPr>
              <a:t>“Good labels are descriptive but not too long"</a:t>
            </a:r>
          </a:p>
          <a:p>
            <a:pPr>
              <a:spcAft>
                <a:spcPts val="100"/>
              </a:spcAft>
            </a:pPr>
            <a:r>
              <a:rPr lang="en-US" sz="1600" b="1" dirty="0">
                <a:solidFill>
                  <a:schemeClr val="accent2"/>
                </a:solidFill>
                <a:latin typeface="Courier New" panose="02070309020205020404" pitchFamily="49" charset="0"/>
                <a:cs typeface="Courier New" panose="02070309020205020404" pitchFamily="49" charset="0"/>
              </a:rPr>
              <a:t>label</a:t>
            </a:r>
            <a:r>
              <a:rPr lang="en-US" sz="1600" b="1" dirty="0">
                <a:latin typeface="Courier New" panose="02070309020205020404" pitchFamily="49" charset="0"/>
                <a:cs typeface="Courier New" panose="02070309020205020404" pitchFamily="49" charset="0"/>
              </a:rPr>
              <a:t> variable gender </a:t>
            </a:r>
            <a:r>
              <a:rPr lang="en-US" sz="1600" b="1" dirty="0">
                <a:solidFill>
                  <a:schemeClr val="accent4">
                    <a:lumMod val="75000"/>
                  </a:schemeClr>
                </a:solidFill>
                <a:latin typeface="Courier New" panose="02070309020205020404" pitchFamily="49" charset="0"/>
                <a:cs typeface="Courier New" panose="02070309020205020404" pitchFamily="49" charset="0"/>
              </a:rPr>
              <a:t>"Gender"</a:t>
            </a:r>
          </a:p>
          <a:p>
            <a:pPr>
              <a:spcAft>
                <a:spcPts val="100"/>
              </a:spcAft>
            </a:pPr>
            <a:r>
              <a:rPr lang="en-US" sz="1600" b="1" dirty="0">
                <a:solidFill>
                  <a:schemeClr val="accent2"/>
                </a:solidFill>
                <a:latin typeface="Courier New" panose="02070309020205020404" pitchFamily="49" charset="0"/>
                <a:cs typeface="Courier New" panose="02070309020205020404" pitchFamily="49" charset="0"/>
              </a:rPr>
              <a:t>label</a:t>
            </a:r>
            <a:r>
              <a:rPr lang="en-US" sz="1600" b="1" dirty="0">
                <a:latin typeface="Courier New" panose="02070309020205020404" pitchFamily="49" charset="0"/>
                <a:cs typeface="Courier New" panose="02070309020205020404" pitchFamily="49" charset="0"/>
              </a:rPr>
              <a:t> define gender1 1 </a:t>
            </a:r>
            <a:r>
              <a:rPr lang="en-US" sz="1600" b="1" dirty="0">
                <a:solidFill>
                  <a:schemeClr val="accent4">
                    <a:lumMod val="75000"/>
                  </a:schemeClr>
                </a:solidFill>
                <a:latin typeface="Courier New" panose="02070309020205020404" pitchFamily="49" charset="0"/>
                <a:cs typeface="Courier New" panose="02070309020205020404" pitchFamily="49" charset="0"/>
              </a:rPr>
              <a:t>"Male" </a:t>
            </a:r>
            <a:r>
              <a:rPr lang="en-US" sz="1600" b="1" dirty="0">
                <a:latin typeface="Courier New" panose="02070309020205020404" pitchFamily="49" charset="0"/>
                <a:cs typeface="Courier New" panose="02070309020205020404" pitchFamily="49" charset="0"/>
              </a:rPr>
              <a:t>2 </a:t>
            </a:r>
            <a:r>
              <a:rPr lang="en-US" sz="1600" b="1" dirty="0">
                <a:solidFill>
                  <a:schemeClr val="accent4">
                    <a:lumMod val="75000"/>
                  </a:schemeClr>
                </a:solidFill>
                <a:latin typeface="Courier New" panose="02070309020205020404" pitchFamily="49" charset="0"/>
                <a:cs typeface="Courier New" panose="02070309020205020404" pitchFamily="49" charset="0"/>
              </a:rPr>
              <a:t>"Female“</a:t>
            </a:r>
          </a:p>
          <a:p>
            <a:pPr>
              <a:spcAft>
                <a:spcPts val="100"/>
              </a:spcAft>
            </a:pPr>
            <a:endParaRPr lang="en-US" sz="1600" b="1" dirty="0">
              <a:latin typeface="Courier New" panose="02070309020205020404" pitchFamily="49" charset="0"/>
              <a:cs typeface="Courier New" panose="02070309020205020404" pitchFamily="49" charset="0"/>
            </a:endParaRPr>
          </a:p>
          <a:p>
            <a:pPr>
              <a:spcAft>
                <a:spcPts val="100"/>
              </a:spcAft>
            </a:pPr>
            <a:r>
              <a:rPr lang="en-US" sz="1600" b="1" dirty="0">
                <a:solidFill>
                  <a:srgbClr val="80AF51"/>
                </a:solidFill>
                <a:latin typeface="Courier New" panose="02070309020205020404" pitchFamily="49" charset="0"/>
                <a:cs typeface="Courier New" panose="02070309020205020404" pitchFamily="49" charset="0"/>
              </a:rPr>
              <a:t>******** Table 1 - Descriptive statistics of the sample </a:t>
            </a:r>
          </a:p>
          <a:p>
            <a:pPr>
              <a:spcAft>
                <a:spcPts val="100"/>
              </a:spcAft>
            </a:pPr>
            <a:r>
              <a:rPr lang="en-US" sz="1600" b="1" dirty="0">
                <a:solidFill>
                  <a:schemeClr val="accent2"/>
                </a:solidFill>
                <a:latin typeface="Courier New" panose="02070309020205020404" pitchFamily="49" charset="0"/>
                <a:cs typeface="Courier New" panose="02070309020205020404" pitchFamily="49" charset="0"/>
              </a:rPr>
              <a:t>tab</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mmff</a:t>
            </a:r>
            <a:endParaRPr lang="en-US" sz="1600" b="1" dirty="0">
              <a:latin typeface="Courier New" panose="02070309020205020404" pitchFamily="49" charset="0"/>
              <a:cs typeface="Courier New" panose="02070309020205020404" pitchFamily="49" charset="0"/>
            </a:endParaRPr>
          </a:p>
          <a:p>
            <a:pPr>
              <a:spcAft>
                <a:spcPts val="100"/>
              </a:spcAft>
            </a:pPr>
            <a:r>
              <a:rPr lang="en-US" sz="1600" b="1" dirty="0" err="1">
                <a:solidFill>
                  <a:schemeClr val="accent2"/>
                </a:solidFill>
                <a:latin typeface="Courier New" panose="02070309020205020404" pitchFamily="49" charset="0"/>
                <a:cs typeface="Courier New" panose="02070309020205020404" pitchFamily="49" charset="0"/>
              </a:rPr>
              <a:t>ttest</a:t>
            </a:r>
            <a:r>
              <a:rPr lang="en-US" sz="1600" b="1" dirty="0">
                <a:latin typeface="Courier New" panose="02070309020205020404" pitchFamily="49" charset="0"/>
                <a:cs typeface="Courier New" panose="02070309020205020404" pitchFamily="49" charset="0"/>
              </a:rPr>
              <a:t> age </a:t>
            </a:r>
            <a:r>
              <a:rPr lang="en-US" sz="1600" b="1" dirty="0">
                <a:solidFill>
                  <a:schemeClr val="accent2"/>
                </a:solidFill>
                <a:latin typeface="Courier New" panose="02070309020205020404" pitchFamily="49" charset="0"/>
                <a:cs typeface="Courier New" panose="02070309020205020404" pitchFamily="49" charset="0"/>
              </a:rPr>
              <a:t>if</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mmff</a:t>
            </a:r>
            <a:r>
              <a:rPr lang="en-US" sz="1600" b="1" dirty="0">
                <a:latin typeface="Courier New" panose="02070309020205020404" pitchFamily="49" charset="0"/>
                <a:cs typeface="Courier New" panose="02070309020205020404" pitchFamily="49" charset="0"/>
              </a:rPr>
              <a:t> ==1 | </a:t>
            </a:r>
            <a:r>
              <a:rPr lang="en-US" sz="1600" b="1" dirty="0" err="1">
                <a:latin typeface="Courier New" panose="02070309020205020404" pitchFamily="49" charset="0"/>
                <a:cs typeface="Courier New" panose="02070309020205020404" pitchFamily="49" charset="0"/>
              </a:rPr>
              <a:t>mmff</a:t>
            </a:r>
            <a:r>
              <a:rPr lang="en-US" sz="1600" b="1" dirty="0">
                <a:latin typeface="Courier New" panose="02070309020205020404" pitchFamily="49" charset="0"/>
                <a:cs typeface="Courier New" panose="02070309020205020404" pitchFamily="49" charset="0"/>
              </a:rPr>
              <a:t> == 2, by(</a:t>
            </a:r>
            <a:r>
              <a:rPr lang="en-US" sz="1600" b="1" dirty="0" err="1">
                <a:latin typeface="Courier New" panose="02070309020205020404" pitchFamily="49" charset="0"/>
                <a:cs typeface="Courier New" panose="02070309020205020404" pitchFamily="49" charset="0"/>
              </a:rPr>
              <a:t>mmff</a:t>
            </a:r>
            <a:r>
              <a:rPr lang="en-US" sz="1600" b="1" dirty="0">
                <a:latin typeface="Courier New" panose="02070309020205020404" pitchFamily="49" charset="0"/>
                <a:cs typeface="Courier New" panose="02070309020205020404" pitchFamily="49" charset="0"/>
              </a:rPr>
              <a:t>) unequal</a:t>
            </a:r>
          </a:p>
          <a:p>
            <a:pPr>
              <a:spcAft>
                <a:spcPts val="100"/>
              </a:spcAft>
            </a:pPr>
            <a:r>
              <a:rPr lang="en-US" sz="1600" b="1" dirty="0" err="1">
                <a:solidFill>
                  <a:schemeClr val="accent2"/>
                </a:solidFill>
                <a:latin typeface="Courier New" panose="02070309020205020404" pitchFamily="49" charset="0"/>
                <a:cs typeface="Courier New" panose="02070309020205020404" pitchFamily="49" charset="0"/>
              </a:rPr>
              <a:t>ttest</a:t>
            </a:r>
            <a:r>
              <a:rPr lang="en-US" sz="1600" b="1" dirty="0">
                <a:latin typeface="Courier New" panose="02070309020205020404" pitchFamily="49" charset="0"/>
                <a:cs typeface="Courier New" panose="02070309020205020404" pitchFamily="49" charset="0"/>
              </a:rPr>
              <a:t> age </a:t>
            </a:r>
            <a:r>
              <a:rPr lang="en-US" sz="1600" b="1" dirty="0">
                <a:solidFill>
                  <a:schemeClr val="accent2"/>
                </a:solidFill>
                <a:latin typeface="Courier New" panose="02070309020205020404" pitchFamily="49" charset="0"/>
                <a:cs typeface="Courier New" panose="02070309020205020404" pitchFamily="49" charset="0"/>
              </a:rPr>
              <a:t>if</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mmff</a:t>
            </a:r>
            <a:r>
              <a:rPr lang="en-US" sz="1600" b="1" dirty="0">
                <a:latin typeface="Courier New" panose="02070309020205020404" pitchFamily="49" charset="0"/>
                <a:cs typeface="Courier New" panose="02070309020205020404" pitchFamily="49" charset="0"/>
              </a:rPr>
              <a:t> ==3 | </a:t>
            </a:r>
            <a:r>
              <a:rPr lang="en-US" sz="1600" b="1" dirty="0" err="1">
                <a:latin typeface="Courier New" panose="02070309020205020404" pitchFamily="49" charset="0"/>
                <a:cs typeface="Courier New" panose="02070309020205020404" pitchFamily="49" charset="0"/>
              </a:rPr>
              <a:t>mmff</a:t>
            </a:r>
            <a:r>
              <a:rPr lang="en-US" sz="1600" b="1" dirty="0">
                <a:latin typeface="Courier New" panose="02070309020205020404" pitchFamily="49" charset="0"/>
                <a:cs typeface="Courier New" panose="02070309020205020404" pitchFamily="49" charset="0"/>
              </a:rPr>
              <a:t> == 4, by(</a:t>
            </a:r>
            <a:r>
              <a:rPr lang="en-US" sz="1600" b="1" dirty="0" err="1">
                <a:latin typeface="Courier New" panose="02070309020205020404" pitchFamily="49" charset="0"/>
                <a:cs typeface="Courier New" panose="02070309020205020404" pitchFamily="49" charset="0"/>
              </a:rPr>
              <a:t>mmff</a:t>
            </a:r>
            <a:r>
              <a:rPr lang="en-US" sz="1600" b="1" dirty="0">
                <a:latin typeface="Courier New" panose="02070309020205020404" pitchFamily="49" charset="0"/>
                <a:cs typeface="Courier New" panose="02070309020205020404" pitchFamily="49" charset="0"/>
              </a:rPr>
              <a:t>) unequal</a:t>
            </a:r>
          </a:p>
        </p:txBody>
      </p:sp>
    </p:spTree>
    <p:extLst>
      <p:ext uri="{BB962C8B-B14F-4D97-AF65-F5344CB8AC3E}">
        <p14:creationId xmlns:p14="http://schemas.microsoft.com/office/powerpoint/2010/main" val="274270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479177" y="4337896"/>
            <a:ext cx="5520906" cy="1499616"/>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solidFill>
                <a:latin typeface="+mj-lt"/>
                <a:ea typeface="+mj-ea"/>
                <a:cs typeface="+mj-cs"/>
              </a:defRPr>
            </a:lvl1pPr>
          </a:lstStyle>
          <a:p>
            <a:endParaRPr lang="en-US" sz="4800" dirty="0"/>
          </a:p>
        </p:txBody>
      </p:sp>
      <p:grpSp>
        <p:nvGrpSpPr>
          <p:cNvPr id="9" name="Group 8"/>
          <p:cNvGrpSpPr/>
          <p:nvPr/>
        </p:nvGrpSpPr>
        <p:grpSpPr>
          <a:xfrm>
            <a:off x="6028761" y="769007"/>
            <a:ext cx="5706938" cy="3085495"/>
            <a:chOff x="5262113" y="2067579"/>
            <a:chExt cx="6509817" cy="3519577"/>
          </a:xfrm>
        </p:grpSpPr>
        <p:pic>
          <p:nvPicPr>
            <p:cNvPr id="5" name="Picture 2"/>
            <p:cNvPicPr>
              <a:picLocks noChangeAspect="1" noChangeArrowheads="1"/>
            </p:cNvPicPr>
            <p:nvPr/>
          </p:nvPicPr>
          <p:blipFill rotWithShape="1">
            <a:blip r:embed="rId2"/>
            <a:srcRect l="17252" t="14824" r="22608" b="30984"/>
            <a:stretch/>
          </p:blipFill>
          <p:spPr bwMode="auto">
            <a:xfrm>
              <a:off x="5262113" y="2067579"/>
              <a:ext cx="6509817" cy="3519577"/>
            </a:xfrm>
            <a:prstGeom prst="rect">
              <a:avLst/>
            </a:prstGeom>
            <a:noFill/>
            <a:ln w="28575">
              <a:solidFill>
                <a:srgbClr val="00356B"/>
              </a:solidFill>
              <a:miter lim="800000"/>
              <a:headEnd/>
              <a:tailEnd/>
            </a:ln>
          </p:spPr>
        </p:pic>
        <p:sp>
          <p:nvSpPr>
            <p:cNvPr id="6" name="Rounded Rectangle 5"/>
            <p:cNvSpPr/>
            <p:nvPr/>
          </p:nvSpPr>
          <p:spPr>
            <a:xfrm>
              <a:off x="5313872" y="4451228"/>
              <a:ext cx="6349042" cy="966159"/>
            </a:xfrm>
            <a:prstGeom prst="roundRect">
              <a:avLst>
                <a:gd name="adj" fmla="val 13219"/>
              </a:avLst>
            </a:prstGeom>
            <a:noFill/>
            <a:ln w="28575">
              <a:solidFill>
                <a:srgbClr val="B31B1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2557734" y="5231318"/>
            <a:ext cx="6754482" cy="369332"/>
          </a:xfrm>
          <a:prstGeom prst="rect">
            <a:avLst/>
          </a:prstGeom>
          <a:solidFill>
            <a:srgbClr val="FFFF00"/>
          </a:solidFill>
          <a:ln>
            <a:solidFill>
              <a:schemeClr val="tx1"/>
            </a:solidFill>
          </a:ln>
        </p:spPr>
        <p:txBody>
          <a:bodyPr wrap="square" rtlCol="0">
            <a:spAutoFit/>
          </a:bodyPr>
          <a:lstStyle/>
          <a:p>
            <a:r>
              <a:rPr lang="en-US" dirty="0">
                <a:latin typeface="Consolas" panose="020B0609020204030204" pitchFamily="49" charset="0"/>
              </a:rPr>
              <a:t>*The following command generates column 1 of Table 1</a:t>
            </a:r>
          </a:p>
        </p:txBody>
      </p:sp>
      <p:sp>
        <p:nvSpPr>
          <p:cNvPr id="8" name="TextBox 7"/>
          <p:cNvSpPr txBox="1"/>
          <p:nvPr/>
        </p:nvSpPr>
        <p:spPr>
          <a:xfrm>
            <a:off x="1083755" y="5944167"/>
            <a:ext cx="9980761" cy="369332"/>
          </a:xfrm>
          <a:prstGeom prst="rect">
            <a:avLst/>
          </a:prstGeom>
          <a:solidFill>
            <a:srgbClr val="FFFF00"/>
          </a:solidFill>
          <a:ln>
            <a:solidFill>
              <a:schemeClr val="tx1"/>
            </a:solidFill>
          </a:ln>
        </p:spPr>
        <p:txBody>
          <a:bodyPr wrap="square" rtlCol="0">
            <a:spAutoFit/>
          </a:bodyPr>
          <a:lstStyle/>
          <a:p>
            <a:r>
              <a:rPr lang="en-US" dirty="0">
                <a:latin typeface="Consolas" panose="020B0609020204030204" pitchFamily="49" charset="0"/>
              </a:rPr>
              <a:t>*The following command generates the mean age mentioned on page 3, paragraph 3</a:t>
            </a:r>
          </a:p>
        </p:txBody>
      </p:sp>
      <p:sp>
        <p:nvSpPr>
          <p:cNvPr id="11" name="TextBox 10"/>
          <p:cNvSpPr txBox="1"/>
          <p:nvPr/>
        </p:nvSpPr>
        <p:spPr>
          <a:xfrm>
            <a:off x="414069" y="2288032"/>
            <a:ext cx="5382881" cy="3293209"/>
          </a:xfrm>
          <a:prstGeom prst="rect">
            <a:avLst/>
          </a:prstGeom>
          <a:noFill/>
        </p:spPr>
        <p:txBody>
          <a:bodyPr wrap="square" rtlCol="0">
            <a:spAutoFit/>
          </a:bodyPr>
          <a:lstStyle/>
          <a:p>
            <a:pPr marL="465138" indent="-465138">
              <a:spcAft>
                <a:spcPts val="1200"/>
              </a:spcAft>
              <a:buClr>
                <a:srgbClr val="B31B16"/>
              </a:buClr>
              <a:buFont typeface="Wingdings 3" panose="05040102010807070707" pitchFamily="18" charset="2"/>
              <a:buChar char="Æ"/>
            </a:pPr>
            <a:r>
              <a:rPr lang="en-US" sz="2200" dirty="0"/>
              <a:t>Specify the sequence of execution if it consists of multiple files. Prefix the filename with Step #.</a:t>
            </a:r>
          </a:p>
          <a:p>
            <a:pPr marL="465138" indent="-465138">
              <a:spcAft>
                <a:spcPts val="1200"/>
              </a:spcAft>
              <a:buClr>
                <a:srgbClr val="B31B16"/>
              </a:buClr>
              <a:buFont typeface="Wingdings 3" panose="05040102010807070707" pitchFamily="18" charset="2"/>
              <a:buChar char="Æ"/>
            </a:pPr>
            <a:r>
              <a:rPr lang="en-US" sz="2200" dirty="0"/>
              <a:t>Add comments that map sections of code to results in the manuscript. Make sure commands that generate results are preceded by comments that indicate which result the command generates.  </a:t>
            </a:r>
            <a:br>
              <a:rPr lang="en-US" sz="2200" dirty="0"/>
            </a:br>
            <a:r>
              <a:rPr lang="en-US" sz="2200" dirty="0"/>
              <a:t>For example:</a:t>
            </a:r>
          </a:p>
        </p:txBody>
      </p:sp>
      <p:sp>
        <p:nvSpPr>
          <p:cNvPr id="13" name="Title 1"/>
          <p:cNvSpPr txBox="1">
            <a:spLocks/>
          </p:cNvSpPr>
          <p:nvPr/>
        </p:nvSpPr>
        <p:spPr>
          <a:xfrm>
            <a:off x="414069" y="788416"/>
            <a:ext cx="9747847" cy="1499616"/>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solidFill>
                <a:latin typeface="+mj-lt"/>
                <a:ea typeface="+mj-ea"/>
                <a:cs typeface="+mj-cs"/>
              </a:defRPr>
            </a:lvl1pPr>
          </a:lstStyle>
          <a:p>
            <a:r>
              <a:rPr lang="en-US" sz="4800" dirty="0"/>
              <a:t>code</a:t>
            </a:r>
          </a:p>
        </p:txBody>
      </p:sp>
    </p:spTree>
    <p:extLst>
      <p:ext uri="{BB962C8B-B14F-4D97-AF65-F5344CB8AC3E}">
        <p14:creationId xmlns:p14="http://schemas.microsoft.com/office/powerpoint/2010/main" val="3122666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209B449F-EB2D-CB46-A530-72A8D926AF09}"/>
              </a:ext>
            </a:extLst>
          </p:cNvPr>
          <p:cNvSpPr>
            <a:spLocks noGrp="1"/>
          </p:cNvSpPr>
          <p:nvPr>
            <p:ph type="title"/>
          </p:nvPr>
        </p:nvSpPr>
        <p:spPr>
          <a:xfrm>
            <a:off x="665924" y="1159494"/>
            <a:ext cx="10687876" cy="1325563"/>
          </a:xfrm>
        </p:spPr>
        <p:txBody>
          <a:bodyPr>
            <a:normAutofit/>
          </a:bodyPr>
          <a:lstStyle/>
          <a:p>
            <a:r>
              <a:rPr lang="en-US" sz="4000" b="1" dirty="0"/>
              <a:t>Cornell Institute for Social and Economic Research</a:t>
            </a:r>
            <a:endParaRPr lang="en-US" sz="4000" dirty="0"/>
          </a:p>
        </p:txBody>
      </p:sp>
      <p:sp>
        <p:nvSpPr>
          <p:cNvPr id="38" name="Content Placeholder 4"/>
          <p:cNvSpPr>
            <a:spLocks noGrp="1"/>
          </p:cNvSpPr>
          <p:nvPr>
            <p:ph idx="1"/>
          </p:nvPr>
        </p:nvSpPr>
        <p:spPr>
          <a:xfrm>
            <a:off x="1024127" y="2286000"/>
            <a:ext cx="10266907" cy="4023360"/>
          </a:xfrm>
        </p:spPr>
        <p:txBody>
          <a:bodyPr>
            <a:normAutofit/>
          </a:bodyPr>
          <a:lstStyle/>
          <a:p>
            <a:pPr marL="336550" indent="-336550">
              <a:buFont typeface="Arial" panose="020B0604020202020204" pitchFamily="34" charset="0"/>
              <a:buChar char="•"/>
            </a:pPr>
            <a:r>
              <a:rPr lang="en-US" sz="2400" dirty="0"/>
              <a:t>CISER was founded in 1981 to support the evolving computational and data needs of social scientists and economists throughout the entire research lifecycle</a:t>
            </a:r>
          </a:p>
          <a:p>
            <a:pPr marL="336550" indent="-336550">
              <a:buFont typeface="Arial" panose="020B0604020202020204" pitchFamily="34" charset="0"/>
              <a:buChar char="•"/>
            </a:pPr>
            <a:r>
              <a:rPr lang="en-US" sz="2400" dirty="0"/>
              <a:t>The CISER Data Archive provides access to approximately 27,000 social and economic dataset files</a:t>
            </a:r>
          </a:p>
          <a:p>
            <a:pPr marL="336550" indent="-336550">
              <a:buFont typeface="Arial" panose="020B0604020202020204" pitchFamily="34" charset="0"/>
              <a:buChar char="•"/>
            </a:pPr>
            <a:r>
              <a:rPr lang="en-US" sz="2400" dirty="0"/>
              <a:t>CISER staff offers appraisal, curation, and replication services to researchers preparing for manuscript submission to scholarly journals</a:t>
            </a:r>
          </a:p>
          <a:p>
            <a:pPr marL="0" indent="0">
              <a:buNone/>
            </a:pPr>
            <a:endParaRPr lang="en-US" sz="2400" dirty="0"/>
          </a:p>
        </p:txBody>
      </p:sp>
    </p:spTree>
    <p:extLst>
      <p:ext uri="{BB962C8B-B14F-4D97-AF65-F5344CB8AC3E}">
        <p14:creationId xmlns:p14="http://schemas.microsoft.com/office/powerpoint/2010/main" val="2526329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479177" y="4337896"/>
            <a:ext cx="5520906" cy="1499616"/>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solidFill>
                <a:latin typeface="+mj-lt"/>
                <a:ea typeface="+mj-ea"/>
                <a:cs typeface="+mj-cs"/>
              </a:defRPr>
            </a:lvl1pPr>
          </a:lstStyle>
          <a:p>
            <a:endParaRPr lang="en-US" sz="4800" dirty="0"/>
          </a:p>
        </p:txBody>
      </p:sp>
      <p:sp>
        <p:nvSpPr>
          <p:cNvPr id="11" name="TextBox 10"/>
          <p:cNvSpPr txBox="1"/>
          <p:nvPr/>
        </p:nvSpPr>
        <p:spPr>
          <a:xfrm>
            <a:off x="414069" y="2288032"/>
            <a:ext cx="4790977" cy="1323439"/>
          </a:xfrm>
          <a:prstGeom prst="rect">
            <a:avLst/>
          </a:prstGeom>
          <a:noFill/>
        </p:spPr>
        <p:txBody>
          <a:bodyPr wrap="square" rtlCol="0">
            <a:spAutoFit/>
          </a:bodyPr>
          <a:lstStyle/>
          <a:p>
            <a:pPr marL="465138" indent="-465138">
              <a:spcAft>
                <a:spcPts val="1200"/>
              </a:spcAft>
              <a:buClr>
                <a:srgbClr val="B31B16"/>
              </a:buClr>
              <a:buFont typeface="Wingdings 3" panose="05040102010807070707" pitchFamily="18" charset="2"/>
              <a:buChar char="Æ"/>
            </a:pPr>
            <a:r>
              <a:rPr lang="en-US" sz="2000" dirty="0"/>
              <a:t>All variables and values labeled</a:t>
            </a:r>
          </a:p>
          <a:p>
            <a:pPr marL="465138" indent="-465138">
              <a:spcAft>
                <a:spcPts val="1200"/>
              </a:spcAft>
              <a:buClr>
                <a:srgbClr val="B31B16"/>
              </a:buClr>
              <a:buFont typeface="Wingdings 3" panose="05040102010807070707" pitchFamily="18" charset="2"/>
              <a:buChar char="Æ"/>
            </a:pPr>
            <a:r>
              <a:rPr lang="en-US" sz="2000" dirty="0"/>
              <a:t>Free of errors and inconsistencies</a:t>
            </a:r>
          </a:p>
          <a:p>
            <a:pPr marL="465138" indent="-465138">
              <a:spcAft>
                <a:spcPts val="1200"/>
              </a:spcAft>
              <a:buClr>
                <a:srgbClr val="B31B16"/>
              </a:buClr>
              <a:buFont typeface="Wingdings 3" panose="05040102010807070707" pitchFamily="18" charset="2"/>
              <a:buChar char="Æ"/>
            </a:pPr>
            <a:r>
              <a:rPr lang="en-US" sz="2000" dirty="0"/>
              <a:t>Data anonymized?  Depends!</a:t>
            </a:r>
          </a:p>
        </p:txBody>
      </p:sp>
      <p:sp>
        <p:nvSpPr>
          <p:cNvPr id="13" name="Title 1"/>
          <p:cNvSpPr txBox="1">
            <a:spLocks/>
          </p:cNvSpPr>
          <p:nvPr/>
        </p:nvSpPr>
        <p:spPr>
          <a:xfrm>
            <a:off x="414069" y="788416"/>
            <a:ext cx="9747847" cy="1499616"/>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solidFill>
                <a:latin typeface="+mj-lt"/>
                <a:ea typeface="+mj-ea"/>
                <a:cs typeface="+mj-cs"/>
              </a:defRPr>
            </a:lvl1pPr>
          </a:lstStyle>
          <a:p>
            <a:r>
              <a:rPr lang="en-US" sz="4800" dirty="0"/>
              <a:t>DATA</a:t>
            </a:r>
          </a:p>
        </p:txBody>
      </p:sp>
      <p:grpSp>
        <p:nvGrpSpPr>
          <p:cNvPr id="10" name="Group 9"/>
          <p:cNvGrpSpPr/>
          <p:nvPr/>
        </p:nvGrpSpPr>
        <p:grpSpPr>
          <a:xfrm>
            <a:off x="5769048" y="847759"/>
            <a:ext cx="6163595" cy="3253009"/>
            <a:chOff x="3657605" y="1958278"/>
            <a:chExt cx="8302941" cy="4382108"/>
          </a:xfrm>
        </p:grpSpPr>
        <p:pic>
          <p:nvPicPr>
            <p:cNvPr id="12" name="Picture 2"/>
            <p:cNvPicPr>
              <a:picLocks noChangeAspect="1" noChangeArrowheads="1"/>
            </p:cNvPicPr>
            <p:nvPr/>
          </p:nvPicPr>
          <p:blipFill>
            <a:blip r:embed="rId2"/>
            <a:srcRect/>
            <a:stretch>
              <a:fillRect/>
            </a:stretch>
          </p:blipFill>
          <p:spPr bwMode="auto">
            <a:xfrm>
              <a:off x="3657605" y="1958278"/>
              <a:ext cx="8302941" cy="4382108"/>
            </a:xfrm>
            <a:prstGeom prst="rect">
              <a:avLst/>
            </a:prstGeom>
            <a:noFill/>
            <a:ln w="28575">
              <a:solidFill>
                <a:srgbClr val="00356B"/>
              </a:solidFill>
              <a:miter lim="800000"/>
              <a:headEnd/>
              <a:tailEnd/>
            </a:ln>
          </p:spPr>
        </p:pic>
        <p:sp>
          <p:nvSpPr>
            <p:cNvPr id="14" name="Rounded Rectangle 13"/>
            <p:cNvSpPr/>
            <p:nvPr/>
          </p:nvSpPr>
          <p:spPr>
            <a:xfrm>
              <a:off x="3657605" y="3917195"/>
              <a:ext cx="4409512" cy="214240"/>
            </a:xfrm>
            <a:prstGeom prst="roundRect">
              <a:avLst>
                <a:gd name="adj" fmla="val 13219"/>
              </a:avLst>
            </a:prstGeom>
            <a:noFill/>
            <a:ln w="28575">
              <a:solidFill>
                <a:srgbClr val="B31B1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56036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B449F-EB2D-CB46-A530-72A8D926AF09}"/>
              </a:ext>
            </a:extLst>
          </p:cNvPr>
          <p:cNvSpPr>
            <a:spLocks noGrp="1"/>
          </p:cNvSpPr>
          <p:nvPr>
            <p:ph type="title"/>
          </p:nvPr>
        </p:nvSpPr>
        <p:spPr>
          <a:xfrm>
            <a:off x="752062" y="702419"/>
            <a:ext cx="10687876" cy="1325563"/>
          </a:xfrm>
        </p:spPr>
        <p:txBody>
          <a:bodyPr>
            <a:normAutofit/>
          </a:bodyPr>
          <a:lstStyle/>
          <a:p>
            <a:r>
              <a:rPr lang="en-US" sz="4000"/>
              <a:t>Lack of Seed</a:t>
            </a:r>
            <a:endParaRPr lang="en-US"/>
          </a:p>
        </p:txBody>
      </p:sp>
      <p:sp>
        <p:nvSpPr>
          <p:cNvPr id="3" name="Content Placeholder 2">
            <a:extLst>
              <a:ext uri="{FF2B5EF4-FFF2-40B4-BE49-F238E27FC236}">
                <a16:creationId xmlns:a16="http://schemas.microsoft.com/office/drawing/2014/main" id="{C4ADFAD5-E914-F44C-80EE-5726275FA3C2}"/>
              </a:ext>
            </a:extLst>
          </p:cNvPr>
          <p:cNvSpPr>
            <a:spLocks noGrp="1"/>
          </p:cNvSpPr>
          <p:nvPr>
            <p:ph idx="1"/>
          </p:nvPr>
        </p:nvSpPr>
        <p:spPr>
          <a:xfrm>
            <a:off x="752062" y="1944341"/>
            <a:ext cx="5506276" cy="2199488"/>
          </a:xfrm>
        </p:spPr>
        <p:txBody>
          <a:bodyPr vert="horz" lIns="91440" tIns="45720" rIns="91440" bIns="45720" rtlCol="0" anchor="t">
            <a:noAutofit/>
          </a:bodyPr>
          <a:lstStyle/>
          <a:p>
            <a:pPr marL="0" indent="0">
              <a:buNone/>
            </a:pPr>
            <a:r>
              <a:rPr lang="en-US" sz="2600">
                <a:cs typeface="Calibri"/>
              </a:rPr>
              <a:t>Any random generation requires a seed or else it can have different results and will not be reproduced.  </a:t>
            </a:r>
            <a:endParaRPr lang="en-US"/>
          </a:p>
          <a:p>
            <a:pPr marL="0" indent="0">
              <a:buNone/>
            </a:pPr>
            <a:r>
              <a:rPr lang="en-US" sz="2600">
                <a:cs typeface="Calibri"/>
              </a:rPr>
              <a:t>Example on the top is without the seed and bottom is with it.</a:t>
            </a:r>
            <a:endParaRPr lang="en-US"/>
          </a:p>
        </p:txBody>
      </p:sp>
      <p:pic>
        <p:nvPicPr>
          <p:cNvPr id="10" name="Picture 10">
            <a:extLst>
              <a:ext uri="{FF2B5EF4-FFF2-40B4-BE49-F238E27FC236}">
                <a16:creationId xmlns:a16="http://schemas.microsoft.com/office/drawing/2014/main" id="{2FAB58A3-4DDB-4C55-B8BD-8A33E8709313}"/>
              </a:ext>
            </a:extLst>
          </p:cNvPr>
          <p:cNvPicPr>
            <a:picLocks noChangeAspect="1"/>
          </p:cNvPicPr>
          <p:nvPr/>
        </p:nvPicPr>
        <p:blipFill>
          <a:blip r:embed="rId3"/>
          <a:stretch>
            <a:fillRect/>
          </a:stretch>
        </p:blipFill>
        <p:spPr>
          <a:xfrm>
            <a:off x="7010400" y="3926391"/>
            <a:ext cx="4354512" cy="2569155"/>
          </a:xfrm>
          <a:prstGeom prst="rect">
            <a:avLst/>
          </a:prstGeom>
        </p:spPr>
      </p:pic>
      <p:pic>
        <p:nvPicPr>
          <p:cNvPr id="12" name="Picture 12" descr="A close up of a map&#10;&#10;Description generated with very high confidence">
            <a:extLst>
              <a:ext uri="{FF2B5EF4-FFF2-40B4-BE49-F238E27FC236}">
                <a16:creationId xmlns:a16="http://schemas.microsoft.com/office/drawing/2014/main" id="{E3D4B8BD-023A-411D-950B-CDA7C9211E32}"/>
              </a:ext>
            </a:extLst>
          </p:cNvPr>
          <p:cNvPicPr>
            <a:picLocks noChangeAspect="1"/>
          </p:cNvPicPr>
          <p:nvPr/>
        </p:nvPicPr>
        <p:blipFill>
          <a:blip r:embed="rId4"/>
          <a:stretch>
            <a:fillRect/>
          </a:stretch>
        </p:blipFill>
        <p:spPr>
          <a:xfrm>
            <a:off x="7010400" y="920409"/>
            <a:ext cx="4354512" cy="2699431"/>
          </a:xfrm>
          <a:prstGeom prst="rect">
            <a:avLst/>
          </a:prstGeom>
        </p:spPr>
      </p:pic>
    </p:spTree>
    <p:extLst>
      <p:ext uri="{BB962C8B-B14F-4D97-AF65-F5344CB8AC3E}">
        <p14:creationId xmlns:p14="http://schemas.microsoft.com/office/powerpoint/2010/main" val="2018175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p:cNvSpPr/>
          <p:nvPr/>
        </p:nvSpPr>
        <p:spPr>
          <a:xfrm>
            <a:off x="1228340" y="3977016"/>
            <a:ext cx="8493728" cy="315635"/>
          </a:xfrm>
          <a:prstGeom prst="rect">
            <a:avLst/>
          </a:prstGeom>
          <a:solidFill>
            <a:srgbClr val="00B0F0"/>
          </a:solid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a:ea typeface="+mn-ea"/>
                <a:cs typeface="+mn-cs"/>
              </a:rPr>
              <a:t>R-Squared</a:t>
            </a:r>
          </a:p>
        </p:txBody>
      </p:sp>
      <p:sp>
        <p:nvSpPr>
          <p:cNvPr id="132" name="Rectangle 131"/>
          <p:cNvSpPr/>
          <p:nvPr/>
        </p:nvSpPr>
        <p:spPr>
          <a:xfrm>
            <a:off x="4362602" y="5940200"/>
            <a:ext cx="2193324" cy="430887"/>
          </a:xfrm>
          <a:prstGeom prst="rect">
            <a:avLst/>
          </a:prstGeom>
          <a:solidFill>
            <a:srgbClr val="C5655B"/>
          </a:solidFill>
          <a:ln>
            <a:noFill/>
          </a:ln>
        </p:spPr>
        <p:txBody>
          <a:bodyPr wrap="square">
            <a:spAutoFit/>
          </a:bodyPr>
          <a:lstStyle/>
          <a:p>
            <a:pPr algn="ctr" defTabSz="2951785"/>
            <a:r>
              <a:rPr lang="en-US" sz="1100" kern="100">
                <a:solidFill>
                  <a:prstClr val="black"/>
                </a:solidFill>
                <a:ea typeface="SimSun" panose="02010600030101010101" pitchFamily="2" charset="-122"/>
              </a:rPr>
              <a:t>Discuss with client and make necessary corrections</a:t>
            </a:r>
          </a:p>
        </p:txBody>
      </p:sp>
      <p:sp>
        <p:nvSpPr>
          <p:cNvPr id="134" name="Flowchart: Decision 133"/>
          <p:cNvSpPr/>
          <p:nvPr/>
        </p:nvSpPr>
        <p:spPr>
          <a:xfrm>
            <a:off x="2431015" y="4420492"/>
            <a:ext cx="1893241" cy="1095803"/>
          </a:xfrm>
          <a:prstGeom prst="flowChartDecision">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a:ea typeface="+mn-ea"/>
                <a:cs typeface="+mn-cs"/>
              </a:rPr>
              <a:t>Check Submission: Complete?</a:t>
            </a:r>
          </a:p>
        </p:txBody>
      </p:sp>
      <p:sp>
        <p:nvSpPr>
          <p:cNvPr id="135" name="Flowchart: Decision 134"/>
          <p:cNvSpPr/>
          <p:nvPr/>
        </p:nvSpPr>
        <p:spPr>
          <a:xfrm>
            <a:off x="4517790" y="4420492"/>
            <a:ext cx="1888666" cy="1084149"/>
          </a:xfrm>
          <a:prstGeom prst="flowChartDecision">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a:ea typeface="+mn-ea"/>
                <a:cs typeface="+mn-cs"/>
              </a:rPr>
              <a:t>Run Code:</a:t>
            </a:r>
          </a:p>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a:ea typeface="+mn-ea"/>
                <a:cs typeface="+mn-cs"/>
              </a:rPr>
              <a:t>Error-free?</a:t>
            </a:r>
          </a:p>
        </p:txBody>
      </p:sp>
      <p:sp>
        <p:nvSpPr>
          <p:cNvPr id="144" name="Rectangle 143"/>
          <p:cNvSpPr/>
          <p:nvPr/>
        </p:nvSpPr>
        <p:spPr>
          <a:xfrm>
            <a:off x="8729829" y="4775922"/>
            <a:ext cx="818455" cy="430887"/>
          </a:xfrm>
          <a:prstGeom prst="rect">
            <a:avLst/>
          </a:prstGeom>
          <a:solidFill>
            <a:srgbClr val="92D050"/>
          </a:solidFill>
          <a:ln>
            <a:noFill/>
          </a:ln>
        </p:spPr>
        <p:txBody>
          <a:bodyPr wrap="square">
            <a:spAutoFit/>
          </a:bodyPr>
          <a:lstStyle/>
          <a:p>
            <a:pPr algn="ctr" defTabSz="2951785"/>
            <a:r>
              <a:rPr lang="en-US" sz="1100" kern="100">
                <a:solidFill>
                  <a:prstClr val="black"/>
                </a:solidFill>
                <a:ea typeface="SimSun" panose="02010600030101010101" pitchFamily="2" charset="-122"/>
              </a:rPr>
              <a:t>Assemble Package</a:t>
            </a:r>
          </a:p>
        </p:txBody>
      </p:sp>
      <p:sp>
        <p:nvSpPr>
          <p:cNvPr id="152" name="Rectangle 151"/>
          <p:cNvSpPr/>
          <p:nvPr/>
        </p:nvSpPr>
        <p:spPr>
          <a:xfrm>
            <a:off x="1230085" y="3964647"/>
            <a:ext cx="8491983" cy="2679267"/>
          </a:xfrm>
          <a:prstGeom prst="rect">
            <a:avLst/>
          </a:prstGeom>
          <a:no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a:ea typeface="+mn-ea"/>
              <a:cs typeface="+mn-cs"/>
            </a:endParaRPr>
          </a:p>
        </p:txBody>
      </p:sp>
      <p:cxnSp>
        <p:nvCxnSpPr>
          <p:cNvPr id="160" name="Straight Arrow Connector 159"/>
          <p:cNvCxnSpPr>
            <a:stCxn id="78" idx="3"/>
          </p:cNvCxnSpPr>
          <p:nvPr/>
        </p:nvCxnSpPr>
        <p:spPr>
          <a:xfrm>
            <a:off x="8361646" y="4967516"/>
            <a:ext cx="375808" cy="3559"/>
          </a:xfrm>
          <a:prstGeom prst="straightConnector1">
            <a:avLst/>
          </a:prstGeom>
          <a:noFill/>
          <a:ln w="9525" cap="flat" cmpd="sng" algn="ctr">
            <a:solidFill>
              <a:srgbClr val="4F81BD">
                <a:shade val="95000"/>
                <a:satMod val="105000"/>
              </a:srgbClr>
            </a:solidFill>
            <a:prstDash val="solid"/>
            <a:tailEnd type="triangle"/>
          </a:ln>
          <a:effectLst/>
        </p:spPr>
      </p:cxnSp>
      <p:sp>
        <p:nvSpPr>
          <p:cNvPr id="162" name="TextBox 161"/>
          <p:cNvSpPr txBox="1"/>
          <p:nvPr/>
        </p:nvSpPr>
        <p:spPr>
          <a:xfrm>
            <a:off x="4233830" y="5006204"/>
            <a:ext cx="378630" cy="261610"/>
          </a:xfrm>
          <a:prstGeom prst="rect">
            <a:avLst/>
          </a:prstGeom>
          <a:noFill/>
        </p:spPr>
        <p:txBody>
          <a:bodyPr wrap="none" rtlCol="0">
            <a:spAutoFit/>
          </a:bodyPr>
          <a:lstStyle/>
          <a:p>
            <a:pPr marL="0" marR="0" lvl="0" indent="0"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rPr>
              <a:t>Yes</a:t>
            </a:r>
          </a:p>
        </p:txBody>
      </p:sp>
      <p:sp>
        <p:nvSpPr>
          <p:cNvPr id="163" name="TextBox 162"/>
          <p:cNvSpPr txBox="1"/>
          <p:nvPr/>
        </p:nvSpPr>
        <p:spPr>
          <a:xfrm>
            <a:off x="6348622" y="5003726"/>
            <a:ext cx="378630" cy="261610"/>
          </a:xfrm>
          <a:prstGeom prst="rect">
            <a:avLst/>
          </a:prstGeom>
          <a:noFill/>
        </p:spPr>
        <p:txBody>
          <a:bodyPr wrap="none" rtlCol="0">
            <a:spAutoFit/>
          </a:bodyPr>
          <a:lstStyle/>
          <a:p>
            <a:pPr marL="0" marR="0" lvl="0" indent="0"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rPr>
              <a:t>Yes</a:t>
            </a:r>
          </a:p>
        </p:txBody>
      </p:sp>
      <p:sp>
        <p:nvSpPr>
          <p:cNvPr id="164" name="TextBox 163"/>
          <p:cNvSpPr txBox="1"/>
          <p:nvPr/>
        </p:nvSpPr>
        <p:spPr>
          <a:xfrm>
            <a:off x="8325378" y="4944852"/>
            <a:ext cx="378630" cy="261610"/>
          </a:xfrm>
          <a:prstGeom prst="rect">
            <a:avLst/>
          </a:prstGeom>
          <a:noFill/>
        </p:spPr>
        <p:txBody>
          <a:bodyPr wrap="none" rtlCol="0">
            <a:spAutoFit/>
          </a:bodyPr>
          <a:lstStyle/>
          <a:p>
            <a:pPr marL="0" marR="0" lvl="0" indent="0"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rPr>
              <a:t>Yes</a:t>
            </a:r>
          </a:p>
        </p:txBody>
      </p:sp>
      <p:sp>
        <p:nvSpPr>
          <p:cNvPr id="165" name="TextBox 164"/>
          <p:cNvSpPr txBox="1"/>
          <p:nvPr/>
        </p:nvSpPr>
        <p:spPr>
          <a:xfrm>
            <a:off x="3308814" y="5657755"/>
            <a:ext cx="349776" cy="261610"/>
          </a:xfrm>
          <a:prstGeom prst="rect">
            <a:avLst/>
          </a:prstGeom>
          <a:noFill/>
        </p:spPr>
        <p:txBody>
          <a:bodyPr wrap="none" rtlCol="0">
            <a:spAutoFit/>
          </a:bodyPr>
          <a:lstStyle/>
          <a:p>
            <a:pPr marL="0" marR="0" lvl="0" indent="0"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rPr>
              <a:t>No</a:t>
            </a:r>
          </a:p>
        </p:txBody>
      </p:sp>
      <p:sp>
        <p:nvSpPr>
          <p:cNvPr id="166" name="TextBox 165"/>
          <p:cNvSpPr txBox="1"/>
          <p:nvPr/>
        </p:nvSpPr>
        <p:spPr>
          <a:xfrm>
            <a:off x="5503301" y="5657755"/>
            <a:ext cx="349776" cy="261610"/>
          </a:xfrm>
          <a:prstGeom prst="rect">
            <a:avLst/>
          </a:prstGeom>
          <a:noFill/>
        </p:spPr>
        <p:txBody>
          <a:bodyPr wrap="none" rtlCol="0">
            <a:spAutoFit/>
          </a:bodyPr>
          <a:lstStyle/>
          <a:p>
            <a:pPr marL="0" marR="0" lvl="0" indent="0"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rPr>
              <a:t>No</a:t>
            </a:r>
          </a:p>
        </p:txBody>
      </p:sp>
      <p:sp>
        <p:nvSpPr>
          <p:cNvPr id="167" name="TextBox 166"/>
          <p:cNvSpPr txBox="1"/>
          <p:nvPr/>
        </p:nvSpPr>
        <p:spPr>
          <a:xfrm>
            <a:off x="7411408" y="5657755"/>
            <a:ext cx="349776" cy="261610"/>
          </a:xfrm>
          <a:prstGeom prst="rect">
            <a:avLst/>
          </a:prstGeom>
          <a:noFill/>
        </p:spPr>
        <p:txBody>
          <a:bodyPr wrap="none" rtlCol="0">
            <a:spAutoFit/>
          </a:bodyPr>
          <a:lstStyle/>
          <a:p>
            <a:pPr marL="0" marR="0" lvl="0" indent="0"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rPr>
              <a:t>No</a:t>
            </a:r>
          </a:p>
        </p:txBody>
      </p:sp>
      <p:cxnSp>
        <p:nvCxnSpPr>
          <p:cNvPr id="169" name="Straight Arrow Connector 168"/>
          <p:cNvCxnSpPr/>
          <p:nvPr/>
        </p:nvCxnSpPr>
        <p:spPr>
          <a:xfrm flipV="1">
            <a:off x="4791943" y="5232701"/>
            <a:ext cx="149846" cy="128745"/>
          </a:xfrm>
          <a:prstGeom prst="straightConnector1">
            <a:avLst/>
          </a:prstGeom>
          <a:noFill/>
          <a:ln w="9525" cap="flat" cmpd="sng" algn="ctr">
            <a:solidFill>
              <a:srgbClr val="4F81BD">
                <a:shade val="95000"/>
                <a:satMod val="105000"/>
              </a:srgbClr>
            </a:solidFill>
            <a:prstDash val="solid"/>
            <a:headEnd type="triangle"/>
            <a:tailEnd type="triangle"/>
          </a:ln>
          <a:effectLst/>
        </p:spPr>
      </p:cxnSp>
      <p:cxnSp>
        <p:nvCxnSpPr>
          <p:cNvPr id="170" name="Straight Arrow Connector 169"/>
          <p:cNvCxnSpPr>
            <a:endCxn id="134" idx="1"/>
          </p:cNvCxnSpPr>
          <p:nvPr/>
        </p:nvCxnSpPr>
        <p:spPr>
          <a:xfrm>
            <a:off x="2284893" y="4962566"/>
            <a:ext cx="146122" cy="5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a:stCxn id="134" idx="3"/>
            <a:endCxn id="135" idx="1"/>
          </p:cNvCxnSpPr>
          <p:nvPr/>
        </p:nvCxnSpPr>
        <p:spPr>
          <a:xfrm flipV="1">
            <a:off x="4324256" y="4962567"/>
            <a:ext cx="193534" cy="5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Elbow Connector 171"/>
          <p:cNvCxnSpPr>
            <a:stCxn id="139" idx="2"/>
            <a:endCxn id="132" idx="3"/>
          </p:cNvCxnSpPr>
          <p:nvPr/>
        </p:nvCxnSpPr>
        <p:spPr>
          <a:xfrm rot="5400000">
            <a:off x="6699365" y="5371101"/>
            <a:ext cx="641105" cy="927981"/>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stCxn id="135" idx="2"/>
            <a:endCxn id="132" idx="0"/>
          </p:cNvCxnSpPr>
          <p:nvPr/>
        </p:nvCxnSpPr>
        <p:spPr>
          <a:xfrm flipH="1">
            <a:off x="5459264" y="5504641"/>
            <a:ext cx="2859" cy="4355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Elbow Connector 173"/>
          <p:cNvCxnSpPr>
            <a:stCxn id="134" idx="2"/>
            <a:endCxn id="132" idx="1"/>
          </p:cNvCxnSpPr>
          <p:nvPr/>
        </p:nvCxnSpPr>
        <p:spPr>
          <a:xfrm rot="16200000" flipH="1">
            <a:off x="3550445" y="5343486"/>
            <a:ext cx="639349" cy="984966"/>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a:stCxn id="135" idx="3"/>
            <a:endCxn id="139" idx="1"/>
          </p:cNvCxnSpPr>
          <p:nvPr/>
        </p:nvCxnSpPr>
        <p:spPr>
          <a:xfrm>
            <a:off x="6406456" y="4962567"/>
            <a:ext cx="199712" cy="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Rectangle 123"/>
          <p:cNvSpPr/>
          <p:nvPr/>
        </p:nvSpPr>
        <p:spPr>
          <a:xfrm>
            <a:off x="1293814" y="4747122"/>
            <a:ext cx="991079" cy="430887"/>
          </a:xfrm>
          <a:prstGeom prst="rect">
            <a:avLst/>
          </a:prstGeom>
          <a:solidFill>
            <a:srgbClr val="92D050"/>
          </a:solidFill>
          <a:ln>
            <a:noFill/>
          </a:ln>
        </p:spPr>
        <p:txBody>
          <a:bodyPr wrap="square">
            <a:spAutoFit/>
          </a:bodyPr>
          <a:lstStyle/>
          <a:p>
            <a:pPr algn="ctr" defTabSz="2951785"/>
            <a:r>
              <a:rPr lang="en-US" sz="1100" kern="100">
                <a:solidFill>
                  <a:prstClr val="black"/>
                </a:solidFill>
                <a:ea typeface="SimSun" panose="02010600030101010101" pitchFamily="2" charset="-122"/>
              </a:rPr>
              <a:t>Receive Submission</a:t>
            </a:r>
          </a:p>
        </p:txBody>
      </p:sp>
      <p:sp>
        <p:nvSpPr>
          <p:cNvPr id="180" name="Oval 179"/>
          <p:cNvSpPr/>
          <p:nvPr/>
        </p:nvSpPr>
        <p:spPr>
          <a:xfrm>
            <a:off x="48492" y="5059697"/>
            <a:ext cx="1028546" cy="488489"/>
          </a:xfrm>
          <a:prstGeom prst="ellipse">
            <a:avLst/>
          </a:prstGeom>
          <a:solidFill>
            <a:srgbClr val="92D050"/>
          </a:solidFill>
          <a:ln w="25400" cap="flat" cmpd="sng" algn="ctr">
            <a:solidFill>
              <a:srgbClr val="9BBB59">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100" cap="none" spc="0" normalizeH="0" baseline="0" noProof="0">
                <a:ln>
                  <a:noFill/>
                </a:ln>
                <a:solidFill>
                  <a:prstClr val="black"/>
                </a:solidFill>
                <a:effectLst/>
                <a:uLnTx/>
                <a:uFillTx/>
                <a:latin typeface="Calibri"/>
                <a:ea typeface="SimSun" panose="02010600030101010101" pitchFamily="2" charset="-122"/>
                <a:cs typeface="+mn-cs"/>
              </a:rPr>
              <a:t>Client Deposits</a:t>
            </a:r>
          </a:p>
        </p:txBody>
      </p:sp>
      <p:cxnSp>
        <p:nvCxnSpPr>
          <p:cNvPr id="181" name="Straight Arrow Connector 180"/>
          <p:cNvCxnSpPr>
            <a:stCxn id="180" idx="6"/>
            <a:endCxn id="152" idx="1"/>
          </p:cNvCxnSpPr>
          <p:nvPr/>
        </p:nvCxnSpPr>
        <p:spPr>
          <a:xfrm>
            <a:off x="1077038" y="5303942"/>
            <a:ext cx="153047" cy="339"/>
          </a:xfrm>
          <a:prstGeom prst="straightConnector1">
            <a:avLst/>
          </a:prstGeom>
          <a:noFill/>
          <a:ln w="9525" cap="flat" cmpd="sng" algn="ctr">
            <a:solidFill>
              <a:srgbClr val="4F81BD">
                <a:shade val="95000"/>
                <a:satMod val="105000"/>
              </a:srgbClr>
            </a:solidFill>
            <a:prstDash val="solid"/>
            <a:tailEnd type="triangle"/>
          </a:ln>
          <a:effectLst/>
        </p:spPr>
      </p:cxnSp>
      <p:sp>
        <p:nvSpPr>
          <p:cNvPr id="182" name="Rectangle 181"/>
          <p:cNvSpPr/>
          <p:nvPr/>
        </p:nvSpPr>
        <p:spPr>
          <a:xfrm>
            <a:off x="8729829" y="5561935"/>
            <a:ext cx="866411" cy="769441"/>
          </a:xfrm>
          <a:prstGeom prst="rect">
            <a:avLst/>
          </a:prstGeom>
          <a:solidFill>
            <a:srgbClr val="92D050"/>
          </a:solidFill>
          <a:ln>
            <a:noFill/>
          </a:ln>
        </p:spPr>
        <p:txBody>
          <a:bodyPr wrap="square">
            <a:spAutoFit/>
          </a:bodyPr>
          <a:lstStyle/>
          <a:p>
            <a:pPr algn="ctr" defTabSz="2951785"/>
            <a:r>
              <a:rPr lang="en-US" sz="1100" kern="100">
                <a:solidFill>
                  <a:prstClr val="black"/>
                </a:solidFill>
                <a:ea typeface="SimSun" panose="02010600030101010101" pitchFamily="2" charset="-122"/>
              </a:rPr>
              <a:t>Optional:</a:t>
            </a:r>
          </a:p>
          <a:p>
            <a:pPr algn="ctr" defTabSz="2951785"/>
            <a:r>
              <a:rPr lang="en-US" sz="1100" kern="100">
                <a:solidFill>
                  <a:prstClr val="black"/>
                </a:solidFill>
                <a:ea typeface="SimSun" panose="02010600030101010101" pitchFamily="2" charset="-122"/>
              </a:rPr>
              <a:t>(prep catalog, mint DOI)</a:t>
            </a:r>
          </a:p>
        </p:txBody>
      </p:sp>
      <p:sp>
        <p:nvSpPr>
          <p:cNvPr id="93" name="Rectangle 92"/>
          <p:cNvSpPr/>
          <p:nvPr/>
        </p:nvSpPr>
        <p:spPr>
          <a:xfrm>
            <a:off x="10016542" y="3966506"/>
            <a:ext cx="1164234" cy="2679941"/>
          </a:xfrm>
          <a:prstGeom prst="rect">
            <a:avLst/>
          </a:prstGeom>
          <a:no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a:ea typeface="+mn-ea"/>
              <a:cs typeface="+mn-cs"/>
            </a:endParaRPr>
          </a:p>
        </p:txBody>
      </p:sp>
      <p:sp>
        <p:nvSpPr>
          <p:cNvPr id="94" name="Rectangle 93"/>
          <p:cNvSpPr/>
          <p:nvPr/>
        </p:nvSpPr>
        <p:spPr>
          <a:xfrm>
            <a:off x="10021017" y="3967706"/>
            <a:ext cx="1165838" cy="325861"/>
          </a:xfrm>
          <a:prstGeom prst="rect">
            <a:avLst/>
          </a:prstGeom>
          <a:solidFill>
            <a:srgbClr val="00B0F0"/>
          </a:solid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a:ea typeface="+mn-ea"/>
                <a:cs typeface="+mn-cs"/>
              </a:rPr>
              <a:t>Publication</a:t>
            </a:r>
          </a:p>
        </p:txBody>
      </p:sp>
      <p:sp>
        <p:nvSpPr>
          <p:cNvPr id="95" name="Rectangle 94"/>
          <p:cNvSpPr/>
          <p:nvPr/>
        </p:nvSpPr>
        <p:spPr>
          <a:xfrm>
            <a:off x="10140827" y="5882997"/>
            <a:ext cx="900529" cy="430887"/>
          </a:xfrm>
          <a:prstGeom prst="rect">
            <a:avLst/>
          </a:prstGeom>
          <a:solidFill>
            <a:srgbClr val="92D050"/>
          </a:solidFill>
          <a:ln>
            <a:noFill/>
          </a:ln>
        </p:spPr>
        <p:txBody>
          <a:bodyPr wrap="square">
            <a:spAutoFit/>
          </a:bodyPr>
          <a:lstStyle/>
          <a:p>
            <a:pPr algn="ctr" defTabSz="2951785"/>
            <a:r>
              <a:rPr lang="en-US" sz="1100" kern="100">
                <a:solidFill>
                  <a:prstClr val="black"/>
                </a:solidFill>
                <a:ea typeface="SimSun" panose="02010600030101010101" pitchFamily="2" charset="-122"/>
              </a:rPr>
              <a:t>CISER Data Archive</a:t>
            </a:r>
          </a:p>
        </p:txBody>
      </p:sp>
      <p:sp>
        <p:nvSpPr>
          <p:cNvPr id="97" name="Rectangle 96"/>
          <p:cNvSpPr/>
          <p:nvPr/>
        </p:nvSpPr>
        <p:spPr>
          <a:xfrm>
            <a:off x="10140826" y="5228758"/>
            <a:ext cx="900529" cy="600164"/>
          </a:xfrm>
          <a:prstGeom prst="rect">
            <a:avLst/>
          </a:prstGeom>
          <a:solidFill>
            <a:srgbClr val="92D050"/>
          </a:solidFill>
          <a:ln>
            <a:noFill/>
          </a:ln>
        </p:spPr>
        <p:txBody>
          <a:bodyPr wrap="square">
            <a:spAutoFit/>
          </a:bodyPr>
          <a:lstStyle/>
          <a:p>
            <a:pPr algn="ctr" defTabSz="2951785"/>
            <a:r>
              <a:rPr lang="en-US" sz="1100" kern="100">
                <a:solidFill>
                  <a:prstClr val="black"/>
                </a:solidFill>
                <a:ea typeface="SimSun" panose="02010600030101010101" pitchFamily="2" charset="-122"/>
              </a:rPr>
              <a:t>Journal-specified Repository</a:t>
            </a:r>
          </a:p>
        </p:txBody>
      </p:sp>
      <p:sp>
        <p:nvSpPr>
          <p:cNvPr id="98" name="Rectangle 97"/>
          <p:cNvSpPr/>
          <p:nvPr/>
        </p:nvSpPr>
        <p:spPr>
          <a:xfrm>
            <a:off x="3891414" y="5361445"/>
            <a:ext cx="900529" cy="261610"/>
          </a:xfrm>
          <a:prstGeom prst="rect">
            <a:avLst/>
          </a:prstGeom>
          <a:solidFill>
            <a:srgbClr val="92D050"/>
          </a:solidFill>
          <a:ln>
            <a:noFill/>
          </a:ln>
        </p:spPr>
        <p:txBody>
          <a:bodyPr wrap="square">
            <a:spAutoFit/>
          </a:bodyPr>
          <a:lstStyle/>
          <a:p>
            <a:pPr algn="ctr" defTabSz="2951785"/>
            <a:r>
              <a:rPr lang="en-US" sz="1100" kern="100">
                <a:solidFill>
                  <a:prstClr val="black"/>
                </a:solidFill>
                <a:ea typeface="SimSun" panose="02010600030101010101" pitchFamily="2" charset="-122"/>
              </a:rPr>
              <a:t>Versioning</a:t>
            </a:r>
          </a:p>
        </p:txBody>
      </p:sp>
      <p:sp>
        <p:nvSpPr>
          <p:cNvPr id="116" name="Rectangle 115"/>
          <p:cNvSpPr/>
          <p:nvPr/>
        </p:nvSpPr>
        <p:spPr>
          <a:xfrm>
            <a:off x="8775051" y="1921398"/>
            <a:ext cx="773233" cy="26161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defTabSz="2951785"/>
            <a:r>
              <a:rPr lang="en-US" sz="1100" kern="100">
                <a:solidFill>
                  <a:prstClr val="black"/>
                </a:solidFill>
                <a:ea typeface="SimSun" panose="02010600030101010101" pitchFamily="2" charset="-122"/>
              </a:rPr>
              <a:t>Proof</a:t>
            </a:r>
          </a:p>
        </p:txBody>
      </p:sp>
      <p:cxnSp>
        <p:nvCxnSpPr>
          <p:cNvPr id="24" name="Elbow Connector 23"/>
          <p:cNvCxnSpPr>
            <a:stCxn id="55" idx="1"/>
            <a:endCxn id="152" idx="0"/>
          </p:cNvCxnSpPr>
          <p:nvPr/>
        </p:nvCxnSpPr>
        <p:spPr>
          <a:xfrm rot="10800000" flipV="1">
            <a:off x="5476077" y="1708749"/>
            <a:ext cx="4215416" cy="2255897"/>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78" name="Flowchart: Decision 77"/>
          <p:cNvSpPr/>
          <p:nvPr/>
        </p:nvSpPr>
        <p:spPr>
          <a:xfrm>
            <a:off x="6606168" y="4420492"/>
            <a:ext cx="1755478" cy="1094047"/>
          </a:xfrm>
          <a:prstGeom prst="flowChartDecision">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a:ea typeface="+mn-ea"/>
                <a:cs typeface="+mn-cs"/>
              </a:rPr>
              <a:t>Compare Results:</a:t>
            </a:r>
          </a:p>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a:ea typeface="+mn-ea"/>
                <a:cs typeface="+mn-cs"/>
              </a:rPr>
              <a:t>Identical?</a:t>
            </a:r>
          </a:p>
        </p:txBody>
      </p:sp>
      <p:sp>
        <p:nvSpPr>
          <p:cNvPr id="46" name="Title 1"/>
          <p:cNvSpPr txBox="1">
            <a:spLocks/>
          </p:cNvSpPr>
          <p:nvPr/>
        </p:nvSpPr>
        <p:spPr>
          <a:xfrm>
            <a:off x="562765" y="896740"/>
            <a:ext cx="10205083" cy="816282"/>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All-In-One Service for Reproduction</a:t>
            </a:r>
          </a:p>
        </p:txBody>
      </p:sp>
      <p:sp>
        <p:nvSpPr>
          <p:cNvPr id="53" name="Rectangle 52"/>
          <p:cNvSpPr/>
          <p:nvPr/>
        </p:nvSpPr>
        <p:spPr>
          <a:xfrm>
            <a:off x="8775051" y="2890553"/>
            <a:ext cx="773233" cy="26161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defTabSz="2951785"/>
            <a:r>
              <a:rPr lang="en-US" sz="1100" kern="100">
                <a:solidFill>
                  <a:prstClr val="black"/>
                </a:solidFill>
                <a:ea typeface="SimSun" panose="02010600030101010101" pitchFamily="2" charset="-122"/>
              </a:rPr>
              <a:t>Submit</a:t>
            </a:r>
          </a:p>
        </p:txBody>
      </p:sp>
      <p:cxnSp>
        <p:nvCxnSpPr>
          <p:cNvPr id="28" name="Straight Arrow Connector 27"/>
          <p:cNvCxnSpPr>
            <a:stCxn id="182" idx="0"/>
          </p:cNvCxnSpPr>
          <p:nvPr/>
        </p:nvCxnSpPr>
        <p:spPr>
          <a:xfrm flipH="1" flipV="1">
            <a:off x="9163034" y="5206809"/>
            <a:ext cx="1" cy="355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52" idx="3"/>
            <a:endCxn id="93" idx="1"/>
          </p:cNvCxnSpPr>
          <p:nvPr/>
        </p:nvCxnSpPr>
        <p:spPr>
          <a:xfrm>
            <a:off x="9722068" y="5304281"/>
            <a:ext cx="294474" cy="2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4" idx="0"/>
            <a:endCxn id="53" idx="2"/>
          </p:cNvCxnSpPr>
          <p:nvPr/>
        </p:nvCxnSpPr>
        <p:spPr>
          <a:xfrm flipV="1">
            <a:off x="9139057" y="3152163"/>
            <a:ext cx="22611" cy="16237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3" name="Rectangle 82"/>
          <p:cNvSpPr/>
          <p:nvPr/>
        </p:nvSpPr>
        <p:spPr>
          <a:xfrm>
            <a:off x="10017186" y="4863288"/>
            <a:ext cx="1165838" cy="325861"/>
          </a:xfrm>
          <a:prstGeom prst="rect">
            <a:avLst/>
          </a:prstGeom>
          <a:solidFill>
            <a:srgbClr val="00B0F0"/>
          </a:solid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a:ea typeface="+mn-ea"/>
                <a:cs typeface="+mn-cs"/>
              </a:rPr>
              <a:t>Archival Storage &amp;  Access</a:t>
            </a:r>
          </a:p>
        </p:txBody>
      </p:sp>
      <p:sp>
        <p:nvSpPr>
          <p:cNvPr id="84" name="Rectangle 83"/>
          <p:cNvSpPr/>
          <p:nvPr/>
        </p:nvSpPr>
        <p:spPr>
          <a:xfrm>
            <a:off x="10140827" y="4347191"/>
            <a:ext cx="900528" cy="428731"/>
          </a:xfrm>
          <a:prstGeom prst="rect">
            <a:avLst/>
          </a:prstGeom>
          <a:solidFill>
            <a:srgbClr val="92D050"/>
          </a:solidFill>
          <a:ln>
            <a:noFill/>
          </a:ln>
        </p:spPr>
        <p:txBody>
          <a:bodyPr wrap="square">
            <a:spAutoFit/>
          </a:bodyPr>
          <a:lstStyle/>
          <a:p>
            <a:pPr algn="ctr" defTabSz="2951785"/>
            <a:r>
              <a:rPr lang="en-US" sz="1100" kern="100">
                <a:solidFill>
                  <a:prstClr val="black"/>
                </a:solidFill>
                <a:ea typeface="SimSun" panose="02010600030101010101" pitchFamily="2" charset="-122"/>
              </a:rPr>
              <a:t>Journal/</a:t>
            </a:r>
          </a:p>
          <a:p>
            <a:pPr algn="ctr" defTabSz="2951785"/>
            <a:r>
              <a:rPr lang="en-US" sz="1100" kern="100">
                <a:solidFill>
                  <a:prstClr val="black"/>
                </a:solidFill>
                <a:ea typeface="SimSun" panose="02010600030101010101" pitchFamily="2" charset="-122"/>
              </a:rPr>
              <a:t>ProQuest</a:t>
            </a:r>
          </a:p>
        </p:txBody>
      </p:sp>
      <p:sp>
        <p:nvSpPr>
          <p:cNvPr id="85" name="Rectangle 84"/>
          <p:cNvSpPr/>
          <p:nvPr/>
        </p:nvSpPr>
        <p:spPr>
          <a:xfrm>
            <a:off x="10148394" y="6360205"/>
            <a:ext cx="900529" cy="261610"/>
          </a:xfrm>
          <a:prstGeom prst="rect">
            <a:avLst/>
          </a:prstGeom>
          <a:solidFill>
            <a:srgbClr val="92D050"/>
          </a:solidFill>
          <a:ln>
            <a:noFill/>
          </a:ln>
        </p:spPr>
        <p:txBody>
          <a:bodyPr wrap="square">
            <a:spAutoFit/>
          </a:bodyPr>
          <a:lstStyle/>
          <a:p>
            <a:pPr algn="ctr" defTabSz="2951785"/>
            <a:r>
              <a:rPr lang="en-US" sz="1100" kern="100">
                <a:solidFill>
                  <a:prstClr val="black"/>
                </a:solidFill>
                <a:ea typeface="SimSun" panose="02010600030101010101" pitchFamily="2" charset="-122"/>
              </a:rPr>
              <a:t>E-Commons</a:t>
            </a:r>
          </a:p>
        </p:txBody>
      </p:sp>
      <p:sp>
        <p:nvSpPr>
          <p:cNvPr id="87" name="Rectangle 86"/>
          <p:cNvSpPr/>
          <p:nvPr/>
        </p:nvSpPr>
        <p:spPr>
          <a:xfrm>
            <a:off x="8109766" y="3272013"/>
            <a:ext cx="809853" cy="584775"/>
          </a:xfrm>
          <a:prstGeom prst="rect">
            <a:avLst/>
          </a:prstGeom>
          <a:solidFill>
            <a:srgbClr val="92D050"/>
          </a:solidFill>
          <a:ln>
            <a:noFill/>
          </a:ln>
        </p:spPr>
        <p:txBody>
          <a:bodyPr wrap="square">
            <a:spAutoFit/>
          </a:bodyPr>
          <a:lstStyle/>
          <a:p>
            <a:pPr algn="ctr"/>
            <a:r>
              <a:rPr lang="en-US" sz="800"/>
              <a:t>Identify and apply quality improvement interventions</a:t>
            </a:r>
          </a:p>
        </p:txBody>
      </p:sp>
      <p:cxnSp>
        <p:nvCxnSpPr>
          <p:cNvPr id="68" name="Straight Arrow Connector 67"/>
          <p:cNvCxnSpPr>
            <a:endCxn id="87" idx="2"/>
          </p:cNvCxnSpPr>
          <p:nvPr/>
        </p:nvCxnSpPr>
        <p:spPr>
          <a:xfrm flipH="1" flipV="1">
            <a:off x="8514693" y="3856788"/>
            <a:ext cx="267" cy="109342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p:cNvCxnSpPr>
            <a:stCxn id="87" idx="1"/>
          </p:cNvCxnSpPr>
          <p:nvPr/>
        </p:nvCxnSpPr>
        <p:spPr>
          <a:xfrm flipH="1" flipV="1">
            <a:off x="5459264" y="3550591"/>
            <a:ext cx="2650502" cy="138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7" name="Rectangle 116"/>
          <p:cNvSpPr/>
          <p:nvPr/>
        </p:nvSpPr>
        <p:spPr>
          <a:xfrm>
            <a:off x="8001818" y="2327402"/>
            <a:ext cx="773233" cy="26161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defTabSz="2951785"/>
            <a:r>
              <a:rPr lang="en-US" sz="1100" kern="100">
                <a:solidFill>
                  <a:prstClr val="black"/>
                </a:solidFill>
                <a:ea typeface="SimSun" panose="02010600030101010101" pitchFamily="2" charset="-122"/>
              </a:rPr>
              <a:t>R&amp;R</a:t>
            </a:r>
          </a:p>
        </p:txBody>
      </p:sp>
      <p:cxnSp>
        <p:nvCxnSpPr>
          <p:cNvPr id="79" name="Straight Arrow Connector 78"/>
          <p:cNvCxnSpPr>
            <a:stCxn id="53" idx="0"/>
            <a:endCxn id="116" idx="2"/>
          </p:cNvCxnSpPr>
          <p:nvPr/>
        </p:nvCxnSpPr>
        <p:spPr>
          <a:xfrm flipV="1">
            <a:off x="9161668" y="2183008"/>
            <a:ext cx="0" cy="7075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1" name="Elbow Connector 80"/>
          <p:cNvCxnSpPr>
            <a:stCxn id="53" idx="1"/>
            <a:endCxn id="117" idx="2"/>
          </p:cNvCxnSpPr>
          <p:nvPr/>
        </p:nvCxnSpPr>
        <p:spPr>
          <a:xfrm rot="10800000">
            <a:off x="8388435" y="2589012"/>
            <a:ext cx="386616" cy="432346"/>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p:cNvCxnSpPr>
            <a:stCxn id="117" idx="1"/>
          </p:cNvCxnSpPr>
          <p:nvPr/>
        </p:nvCxnSpPr>
        <p:spPr>
          <a:xfrm flipH="1">
            <a:off x="5475204" y="2458207"/>
            <a:ext cx="252661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8" name="Oval 87"/>
          <p:cNvSpPr/>
          <p:nvPr/>
        </p:nvSpPr>
        <p:spPr>
          <a:xfrm>
            <a:off x="8254050" y="4685592"/>
            <a:ext cx="221897" cy="1997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25" name="Oval 124"/>
          <p:cNvSpPr/>
          <p:nvPr/>
        </p:nvSpPr>
        <p:spPr>
          <a:xfrm>
            <a:off x="7809627" y="3288293"/>
            <a:ext cx="221897" cy="1997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26" name="Oval 125"/>
          <p:cNvSpPr/>
          <p:nvPr/>
        </p:nvSpPr>
        <p:spPr>
          <a:xfrm>
            <a:off x="7746301" y="2222301"/>
            <a:ext cx="221897" cy="1997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27" name="Oval 126"/>
          <p:cNvSpPr/>
          <p:nvPr/>
        </p:nvSpPr>
        <p:spPr>
          <a:xfrm>
            <a:off x="8515557" y="1732826"/>
            <a:ext cx="221897" cy="1997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55" name="Rectangle 54"/>
          <p:cNvSpPr/>
          <p:nvPr/>
        </p:nvSpPr>
        <p:spPr>
          <a:xfrm>
            <a:off x="9691493" y="1577945"/>
            <a:ext cx="773233" cy="26161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defTabSz="2951785"/>
            <a:r>
              <a:rPr lang="en-US" sz="1100" kern="100">
                <a:solidFill>
                  <a:prstClr val="black"/>
                </a:solidFill>
                <a:ea typeface="SimSun" panose="02010600030101010101" pitchFamily="2" charset="-122"/>
              </a:rPr>
              <a:t>Post</a:t>
            </a:r>
          </a:p>
        </p:txBody>
      </p:sp>
      <p:sp>
        <p:nvSpPr>
          <p:cNvPr id="61" name="Oval 60"/>
          <p:cNvSpPr/>
          <p:nvPr/>
        </p:nvSpPr>
        <p:spPr>
          <a:xfrm>
            <a:off x="9469596" y="1380363"/>
            <a:ext cx="221897" cy="1997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cxnSp>
        <p:nvCxnSpPr>
          <p:cNvPr id="69" name="Straight Arrow Connector 68"/>
          <p:cNvCxnSpPr>
            <a:stCxn id="116" idx="1"/>
          </p:cNvCxnSpPr>
          <p:nvPr/>
        </p:nvCxnSpPr>
        <p:spPr>
          <a:xfrm flipH="1">
            <a:off x="5475204" y="2052203"/>
            <a:ext cx="3299847" cy="2083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2" name="Elbow Connector 71"/>
          <p:cNvCxnSpPr>
            <a:stCxn id="53" idx="3"/>
            <a:endCxn id="55" idx="2"/>
          </p:cNvCxnSpPr>
          <p:nvPr/>
        </p:nvCxnSpPr>
        <p:spPr>
          <a:xfrm flipV="1">
            <a:off x="9548284" y="1839555"/>
            <a:ext cx="529826" cy="118180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36590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FB4A9-13F7-4447-A0EE-AECA7D9950F9}"/>
              </a:ext>
            </a:extLst>
          </p:cNvPr>
          <p:cNvSpPr>
            <a:spLocks noGrp="1"/>
          </p:cNvSpPr>
          <p:nvPr>
            <p:ph type="title"/>
          </p:nvPr>
        </p:nvSpPr>
        <p:spPr/>
        <p:txBody>
          <a:bodyPr/>
          <a:lstStyle/>
          <a:p>
            <a:r>
              <a:rPr lang="en-US" dirty="0"/>
              <a:t>Examples of good reproduction packages</a:t>
            </a:r>
          </a:p>
        </p:txBody>
      </p:sp>
      <p:sp>
        <p:nvSpPr>
          <p:cNvPr id="3" name="Content Placeholder 2">
            <a:extLst>
              <a:ext uri="{FF2B5EF4-FFF2-40B4-BE49-F238E27FC236}">
                <a16:creationId xmlns:a16="http://schemas.microsoft.com/office/drawing/2014/main" id="{ED03F473-4A6A-4397-B371-9516090BEC0C}"/>
              </a:ext>
            </a:extLst>
          </p:cNvPr>
          <p:cNvSpPr>
            <a:spLocks noGrp="1"/>
          </p:cNvSpPr>
          <p:nvPr>
            <p:ph idx="1"/>
          </p:nvPr>
        </p:nvSpPr>
        <p:spPr/>
        <p:txBody>
          <a:bodyPr/>
          <a:lstStyle/>
          <a:p>
            <a:r>
              <a:rPr lang="en-US" dirty="0"/>
              <a:t>Kim</a:t>
            </a:r>
          </a:p>
          <a:p>
            <a:pPr lvl="1"/>
            <a:r>
              <a:rPr lang="en-US" dirty="0"/>
              <a:t>https://doi.org/10.6077/80ph-y162</a:t>
            </a:r>
          </a:p>
          <a:p>
            <a:r>
              <a:rPr lang="en-US" dirty="0"/>
              <a:t>Ortiz-</a:t>
            </a:r>
            <a:r>
              <a:rPr lang="en-US" dirty="0" err="1"/>
              <a:t>Bobea</a:t>
            </a:r>
            <a:r>
              <a:rPr lang="en-US" dirty="0"/>
              <a:t>:</a:t>
            </a:r>
          </a:p>
          <a:p>
            <a:pPr lvl="1"/>
            <a:r>
              <a:rPr lang="en-US" dirty="0"/>
              <a:t>https://doi.org/10.6077/f26v-xz15</a:t>
            </a:r>
          </a:p>
        </p:txBody>
      </p:sp>
    </p:spTree>
    <p:extLst>
      <p:ext uri="{BB962C8B-B14F-4D97-AF65-F5344CB8AC3E}">
        <p14:creationId xmlns:p14="http://schemas.microsoft.com/office/powerpoint/2010/main" val="1998392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ADFAD5-E914-F44C-80EE-5726275FA3C2}"/>
              </a:ext>
            </a:extLst>
          </p:cNvPr>
          <p:cNvSpPr>
            <a:spLocks noGrp="1"/>
          </p:cNvSpPr>
          <p:nvPr>
            <p:ph type="body" idx="1"/>
          </p:nvPr>
        </p:nvSpPr>
        <p:spPr>
          <a:xfrm>
            <a:off x="831850" y="3627783"/>
            <a:ext cx="10515600" cy="2461867"/>
          </a:xfrm>
        </p:spPr>
        <p:txBody>
          <a:bodyPr vert="horz" lIns="91440" tIns="45720" rIns="91440" bIns="45720" numCol="2" rtlCol="0" anchor="t">
            <a:normAutofit/>
          </a:bodyPr>
          <a:lstStyle/>
          <a:p>
            <a:pPr marL="342900" indent="-342900">
              <a:lnSpc>
                <a:spcPct val="160000"/>
              </a:lnSpc>
              <a:buFont typeface="Arial" panose="020B0604020202020204" pitchFamily="34" charset="0"/>
              <a:buChar char="•"/>
            </a:pPr>
            <a:r>
              <a:rPr lang="en-US" dirty="0"/>
              <a:t>Rounding</a:t>
            </a:r>
          </a:p>
          <a:p>
            <a:pPr marL="342900" indent="-342900">
              <a:lnSpc>
                <a:spcPct val="160000"/>
              </a:lnSpc>
              <a:buFont typeface="Arial" panose="020B0604020202020204" pitchFamily="34" charset="0"/>
              <a:buChar char="•"/>
            </a:pPr>
            <a:r>
              <a:rPr lang="en-US" dirty="0"/>
              <a:t>Typos</a:t>
            </a:r>
          </a:p>
          <a:p>
            <a:pPr marL="342900" indent="-342900">
              <a:lnSpc>
                <a:spcPct val="160000"/>
              </a:lnSpc>
              <a:buFont typeface="Arial" panose="020B0604020202020204" pitchFamily="34" charset="0"/>
              <a:buChar char="•"/>
            </a:pPr>
            <a:r>
              <a:rPr lang="en-US" dirty="0"/>
              <a:t>Misidentification</a:t>
            </a:r>
          </a:p>
          <a:p>
            <a:pPr marL="342900" indent="-342900">
              <a:lnSpc>
                <a:spcPct val="160000"/>
              </a:lnSpc>
              <a:buFont typeface="Arial" panose="020B0604020202020204" pitchFamily="34" charset="0"/>
              <a:buChar char="•"/>
            </a:pPr>
            <a:r>
              <a:rPr lang="en-US" dirty="0"/>
              <a:t>Out of-Date Tables</a:t>
            </a:r>
            <a:endParaRPr lang="en-US" dirty="0">
              <a:cs typeface="Calibri"/>
            </a:endParaRPr>
          </a:p>
          <a:p>
            <a:pPr marL="342900" indent="-342900">
              <a:lnSpc>
                <a:spcPct val="160000"/>
              </a:lnSpc>
              <a:buFont typeface="Arial" panose="020B0604020202020204" pitchFamily="34" charset="0"/>
              <a:buChar char="•"/>
            </a:pPr>
            <a:r>
              <a:rPr lang="en-US" dirty="0"/>
              <a:t>Missing from Package</a:t>
            </a:r>
          </a:p>
          <a:p>
            <a:pPr marL="342900" indent="-342900">
              <a:lnSpc>
                <a:spcPct val="160000"/>
              </a:lnSpc>
              <a:buFont typeface="Arial" panose="020B0604020202020204" pitchFamily="34" charset="0"/>
              <a:buChar char="•"/>
            </a:pPr>
            <a:r>
              <a:rPr lang="en-US" dirty="0"/>
              <a:t>Incorrectly Marking p-values</a:t>
            </a:r>
          </a:p>
        </p:txBody>
      </p:sp>
      <p:sp>
        <p:nvSpPr>
          <p:cNvPr id="10" name="Title 4"/>
          <p:cNvSpPr>
            <a:spLocks noGrp="1"/>
          </p:cNvSpPr>
          <p:nvPr>
            <p:ph type="title"/>
          </p:nvPr>
        </p:nvSpPr>
        <p:spPr>
          <a:xfrm>
            <a:off x="831850" y="1709738"/>
            <a:ext cx="10515600" cy="2852737"/>
          </a:xfrm>
        </p:spPr>
        <p:txBody>
          <a:bodyPr/>
          <a:lstStyle/>
          <a:p>
            <a:r>
              <a:rPr lang="en-US" dirty="0"/>
              <a:t>Most Common Error Types present in Manuscripts</a:t>
            </a:r>
          </a:p>
        </p:txBody>
      </p:sp>
      <p:sp>
        <p:nvSpPr>
          <p:cNvPr id="11" name="Oval 10"/>
          <p:cNvSpPr/>
          <p:nvPr/>
        </p:nvSpPr>
        <p:spPr>
          <a:xfrm>
            <a:off x="10223879" y="1533870"/>
            <a:ext cx="1325563" cy="1325563"/>
          </a:xfrm>
          <a:prstGeom prst="ellipse">
            <a:avLst/>
          </a:prstGeom>
          <a:blipFill rotWithShape="1">
            <a:blip r:embed="rId3"/>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281654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nvGraphicFramePr>
        <p:xfrm>
          <a:off x="665924" y="1159494"/>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idx="1"/>
          </p:nvPr>
        </p:nvSpPr>
        <p:spPr/>
        <p:txBody>
          <a:bodyPr/>
          <a:lstStyle/>
          <a:p>
            <a:r>
              <a:rPr lang="en-US"/>
              <a:t>Extremely common and easy to miss</a:t>
            </a:r>
          </a:p>
          <a:p>
            <a:r>
              <a:rPr lang="en-US"/>
              <a:t>Different software/people round in different ways, compounding if it is an error or difference of style</a:t>
            </a:r>
          </a:p>
          <a:p>
            <a:pPr lvl="1"/>
            <a:r>
              <a:rPr lang="en-US"/>
              <a:t>However inconsistent rounding is always a problem</a:t>
            </a:r>
          </a:p>
          <a:p>
            <a:r>
              <a:rPr lang="en-US"/>
              <a:t>Double rounding can cause errors as well</a:t>
            </a:r>
          </a:p>
        </p:txBody>
      </p:sp>
    </p:spTree>
    <p:extLst>
      <p:ext uri="{BB962C8B-B14F-4D97-AF65-F5344CB8AC3E}">
        <p14:creationId xmlns:p14="http://schemas.microsoft.com/office/powerpoint/2010/main" val="2825291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nvGraphicFramePr>
        <p:xfrm>
          <a:off x="665924" y="1159494"/>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idx="1"/>
          </p:nvPr>
        </p:nvSpPr>
        <p:spPr/>
        <p:txBody>
          <a:bodyPr/>
          <a:lstStyle/>
          <a:p>
            <a:r>
              <a:rPr lang="en-US"/>
              <a:t>Sometimes obvious, such as missing a decimal place when all the others have it</a:t>
            </a:r>
          </a:p>
          <a:p>
            <a:r>
              <a:rPr lang="en-US"/>
              <a:t>Can also just be a mistyped number or two</a:t>
            </a:r>
          </a:p>
        </p:txBody>
      </p:sp>
    </p:spTree>
    <p:extLst>
      <p:ext uri="{BB962C8B-B14F-4D97-AF65-F5344CB8AC3E}">
        <p14:creationId xmlns:p14="http://schemas.microsoft.com/office/powerpoint/2010/main" val="1612244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nvGraphicFramePr>
        <p:xfrm>
          <a:off x="665924" y="1159494"/>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idx="1"/>
          </p:nvPr>
        </p:nvSpPr>
        <p:spPr/>
        <p:txBody>
          <a:bodyPr/>
          <a:lstStyle/>
          <a:p>
            <a:r>
              <a:rPr lang="en-US"/>
              <a:t>Very easy when there aren’t output management software/practices</a:t>
            </a:r>
          </a:p>
          <a:p>
            <a:r>
              <a:rPr lang="en-US"/>
              <a:t>Difficult to detect from repeated checks, as the number is present on the output page, but simply is not the result that should be included</a:t>
            </a:r>
          </a:p>
        </p:txBody>
      </p:sp>
    </p:spTree>
    <p:extLst>
      <p:ext uri="{BB962C8B-B14F-4D97-AF65-F5344CB8AC3E}">
        <p14:creationId xmlns:p14="http://schemas.microsoft.com/office/powerpoint/2010/main" val="523842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nvGraphicFramePr>
        <p:xfrm>
          <a:off x="665924" y="1159494"/>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idx="1"/>
          </p:nvPr>
        </p:nvSpPr>
        <p:spPr/>
        <p:txBody>
          <a:bodyPr/>
          <a:lstStyle/>
          <a:p>
            <a:r>
              <a:rPr lang="en-US"/>
              <a:t>Descriptive Tables are most common culprit</a:t>
            </a:r>
          </a:p>
          <a:p>
            <a:pPr lvl="1"/>
            <a:r>
              <a:rPr lang="en-US"/>
              <a:t>Researchers will generate their descriptive tables and then further clean data</a:t>
            </a:r>
          </a:p>
          <a:p>
            <a:pPr lvl="1"/>
            <a:r>
              <a:rPr lang="en-US"/>
              <a:t>Can be calculated inconsistently as well, such as valid vs total percentage</a:t>
            </a:r>
          </a:p>
          <a:p>
            <a:r>
              <a:rPr lang="en-US"/>
              <a:t>Plenty of other tables can have this happen as well, as researchers often don’t re-run their entire code (especially for long execute times)</a:t>
            </a:r>
          </a:p>
        </p:txBody>
      </p:sp>
    </p:spTree>
    <p:extLst>
      <p:ext uri="{BB962C8B-B14F-4D97-AF65-F5344CB8AC3E}">
        <p14:creationId xmlns:p14="http://schemas.microsoft.com/office/powerpoint/2010/main" val="3686021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nvGraphicFramePr>
        <p:xfrm>
          <a:off x="665924" y="1159494"/>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idx="1"/>
          </p:nvPr>
        </p:nvSpPr>
        <p:spPr/>
        <p:txBody>
          <a:bodyPr/>
          <a:lstStyle/>
          <a:p>
            <a:r>
              <a:rPr lang="en-US" dirty="0"/>
              <a:t>Can be similar to “hard coded variables” in that the calculation just done by hand/excel and put into the manuscript</a:t>
            </a:r>
          </a:p>
          <a:p>
            <a:r>
              <a:rPr lang="en-US" dirty="0"/>
              <a:t>Very common with regards to figures as they are often edited or done in non or different statistical package programs (such as excel) and then edited to look better</a:t>
            </a:r>
          </a:p>
        </p:txBody>
      </p:sp>
    </p:spTree>
    <p:extLst>
      <p:ext uri="{BB962C8B-B14F-4D97-AF65-F5344CB8AC3E}">
        <p14:creationId xmlns:p14="http://schemas.microsoft.com/office/powerpoint/2010/main" val="1949832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924" y="1246849"/>
            <a:ext cx="10687876" cy="1325563"/>
          </a:xfrm>
        </p:spPr>
        <p:txBody>
          <a:bodyPr>
            <a:normAutofit/>
          </a:bodyPr>
          <a:lstStyle/>
          <a:p>
            <a:r>
              <a:rPr lang="en-US" dirty="0">
                <a:solidFill>
                  <a:schemeClr val="tx1"/>
                </a:solidFill>
              </a:rPr>
              <a:t>Goals of workshop</a:t>
            </a:r>
          </a:p>
        </p:txBody>
      </p:sp>
      <p:sp>
        <p:nvSpPr>
          <p:cNvPr id="5" name="Content Placeholder 4"/>
          <p:cNvSpPr>
            <a:spLocks noGrp="1"/>
          </p:cNvSpPr>
          <p:nvPr>
            <p:ph idx="1"/>
          </p:nvPr>
        </p:nvSpPr>
        <p:spPr>
          <a:xfrm>
            <a:off x="665924" y="1909630"/>
            <a:ext cx="10687876" cy="4023360"/>
          </a:xfrm>
        </p:spPr>
        <p:txBody>
          <a:bodyPr>
            <a:normAutofit/>
          </a:bodyPr>
          <a:lstStyle/>
          <a:p>
            <a:pPr marL="336550" indent="-336550"/>
            <a:r>
              <a:rPr lang="en-US" dirty="0"/>
              <a:t>Walk through the steps of creating a Reproduction Materials package</a:t>
            </a:r>
          </a:p>
          <a:p>
            <a:pPr marL="336550" indent="-336550">
              <a:buFont typeface="Arial" panose="020B0604020202020204" pitchFamily="34" charset="0"/>
              <a:buChar char="•"/>
            </a:pPr>
            <a:r>
              <a:rPr lang="en-US" sz="2800" dirty="0"/>
              <a:t>What to include in your RM</a:t>
            </a:r>
          </a:p>
          <a:p>
            <a:pPr marL="793750" lvl="1" indent="-336550"/>
            <a:r>
              <a:rPr lang="en-US" dirty="0"/>
              <a:t>File, documentation, data, code, output quality reviews</a:t>
            </a:r>
          </a:p>
          <a:p>
            <a:pPr marL="336550" indent="-336550"/>
            <a:r>
              <a:rPr lang="en-US" dirty="0"/>
              <a:t>Importance of Independently Understandable Materials</a:t>
            </a:r>
          </a:p>
          <a:p>
            <a:pPr marL="793750" lvl="1" indent="-336550"/>
            <a:r>
              <a:rPr lang="en-US" dirty="0"/>
              <a:t>Only need to run the command file(s) to get identical results</a:t>
            </a:r>
          </a:p>
          <a:p>
            <a:pPr marL="336550" indent="-336550"/>
            <a:r>
              <a:rPr lang="en-US" dirty="0"/>
              <a:t>Make it easily findable/discoverable and accessible</a:t>
            </a:r>
          </a:p>
          <a:p>
            <a:pPr marL="793750" lvl="1" indent="-336550"/>
            <a:endParaRPr lang="en-US" dirty="0"/>
          </a:p>
        </p:txBody>
      </p:sp>
    </p:spTree>
    <p:extLst>
      <p:ext uri="{BB962C8B-B14F-4D97-AF65-F5344CB8AC3E}">
        <p14:creationId xmlns:p14="http://schemas.microsoft.com/office/powerpoint/2010/main" val="640707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nvGraphicFramePr>
        <p:xfrm>
          <a:off x="665924" y="1159494"/>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idx="1"/>
          </p:nvPr>
        </p:nvSpPr>
        <p:spPr/>
        <p:txBody>
          <a:bodyPr/>
          <a:lstStyle/>
          <a:p>
            <a:r>
              <a:rPr lang="en-US"/>
              <a:t>Often happens with regards to rounding </a:t>
            </a:r>
          </a:p>
          <a:p>
            <a:pPr lvl="1"/>
            <a:r>
              <a:rPr lang="en-US"/>
              <a:t>0.045 rounds to 0.05 but should be marked as ≤ 0.05, but can mistakenly be marked as =0.05</a:t>
            </a:r>
          </a:p>
          <a:p>
            <a:pPr lvl="1"/>
            <a:r>
              <a:rPr lang="en-US"/>
              <a:t>0.101 shouldn’t be marked as ≤0.10, as it is &gt;0.10</a:t>
            </a:r>
          </a:p>
          <a:p>
            <a:r>
              <a:rPr lang="en-US"/>
              <a:t>Can come from inconsistency of having multiple people doing the tables</a:t>
            </a:r>
          </a:p>
          <a:p>
            <a:r>
              <a:rPr lang="en-US"/>
              <a:t>Easy to make one of the other errors </a:t>
            </a:r>
          </a:p>
        </p:txBody>
      </p:sp>
    </p:spTree>
    <p:extLst>
      <p:ext uri="{BB962C8B-B14F-4D97-AF65-F5344CB8AC3E}">
        <p14:creationId xmlns:p14="http://schemas.microsoft.com/office/powerpoint/2010/main" val="637037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ADFAD5-E914-F44C-80EE-5726275FA3C2}"/>
              </a:ext>
            </a:extLst>
          </p:cNvPr>
          <p:cNvSpPr>
            <a:spLocks noGrp="1"/>
          </p:cNvSpPr>
          <p:nvPr>
            <p:ph type="body" idx="1"/>
          </p:nvPr>
        </p:nvSpPr>
        <p:spPr>
          <a:xfrm>
            <a:off x="831850" y="3627783"/>
            <a:ext cx="10515600" cy="2461867"/>
          </a:xfrm>
        </p:spPr>
        <p:txBody>
          <a:bodyPr vert="horz" lIns="91440" tIns="45720" rIns="91440" bIns="45720" numCol="2" rtlCol="0" anchor="t">
            <a:normAutofit fontScale="92500" lnSpcReduction="20000"/>
          </a:bodyPr>
          <a:lstStyle/>
          <a:p>
            <a:pPr marL="342900" indent="-342900">
              <a:lnSpc>
                <a:spcPct val="160000"/>
              </a:lnSpc>
              <a:buFont typeface="Arial" panose="020B0604020202020204" pitchFamily="34" charset="0"/>
              <a:buChar char="•"/>
            </a:pPr>
            <a:r>
              <a:rPr lang="en-US" dirty="0"/>
              <a:t>Not calling the data initially</a:t>
            </a:r>
          </a:p>
          <a:p>
            <a:pPr marL="342900" indent="-342900">
              <a:lnSpc>
                <a:spcPct val="160000"/>
              </a:lnSpc>
              <a:buFont typeface="Arial" panose="020B0604020202020204" pitchFamily="34" charset="0"/>
              <a:buChar char="•"/>
            </a:pPr>
            <a:r>
              <a:rPr lang="en-US" dirty="0"/>
              <a:t>Hard Coded Variables</a:t>
            </a:r>
          </a:p>
          <a:p>
            <a:pPr marL="342900" indent="-342900">
              <a:lnSpc>
                <a:spcPct val="160000"/>
              </a:lnSpc>
              <a:buFont typeface="Arial" panose="020B0604020202020204" pitchFamily="34" charset="0"/>
              <a:buChar char="•"/>
            </a:pPr>
            <a:r>
              <a:rPr lang="en-US" dirty="0"/>
              <a:t>Missing Files/Commands</a:t>
            </a:r>
          </a:p>
          <a:p>
            <a:pPr marL="342900" indent="-342900">
              <a:lnSpc>
                <a:spcPct val="160000"/>
              </a:lnSpc>
              <a:buFont typeface="Arial" panose="020B0604020202020204" pitchFamily="34" charset="0"/>
              <a:buChar char="•"/>
            </a:pPr>
            <a:r>
              <a:rPr lang="en-US" dirty="0"/>
              <a:t>No (or poor) Commenting</a:t>
            </a:r>
            <a:endParaRPr lang="en-US" dirty="0">
              <a:cs typeface="Calibri"/>
            </a:endParaRPr>
          </a:p>
          <a:p>
            <a:pPr marL="342900" indent="-342900">
              <a:lnSpc>
                <a:spcPct val="160000"/>
              </a:lnSpc>
              <a:buFont typeface="Arial" panose="020B0604020202020204" pitchFamily="34" charset="0"/>
              <a:buChar char="•"/>
            </a:pPr>
            <a:r>
              <a:rPr lang="en-US" dirty="0"/>
              <a:t>Uncertain Order of Execution</a:t>
            </a:r>
          </a:p>
          <a:p>
            <a:pPr marL="342900" indent="-342900">
              <a:lnSpc>
                <a:spcPct val="160000"/>
              </a:lnSpc>
              <a:buFont typeface="Arial" panose="020B0604020202020204" pitchFamily="34" charset="0"/>
              <a:buChar char="•"/>
            </a:pPr>
            <a:r>
              <a:rPr lang="en-US" dirty="0"/>
              <a:t>Does not follow the order of the Output</a:t>
            </a:r>
            <a:endParaRPr lang="en-US" dirty="0">
              <a:cs typeface="Calibri"/>
            </a:endParaRPr>
          </a:p>
          <a:p>
            <a:pPr marL="342900" indent="-342900">
              <a:lnSpc>
                <a:spcPct val="160000"/>
              </a:lnSpc>
              <a:buFont typeface="Arial" panose="020B0604020202020204" pitchFamily="34" charset="0"/>
              <a:buChar char="•"/>
            </a:pPr>
            <a:r>
              <a:rPr lang="en-US" dirty="0"/>
              <a:t>Prerequisites</a:t>
            </a:r>
          </a:p>
          <a:p>
            <a:pPr marL="342900" indent="-342900">
              <a:lnSpc>
                <a:spcPct val="160000"/>
              </a:lnSpc>
              <a:buFont typeface="Arial" panose="020B0604020202020204" pitchFamily="34" charset="0"/>
              <a:buChar char="•"/>
            </a:pPr>
            <a:r>
              <a:rPr lang="en-US" dirty="0"/>
              <a:t>Extraneous output/lines of code</a:t>
            </a:r>
          </a:p>
        </p:txBody>
      </p:sp>
      <p:sp>
        <p:nvSpPr>
          <p:cNvPr id="5" name="Title 4"/>
          <p:cNvSpPr>
            <a:spLocks noGrp="1"/>
          </p:cNvSpPr>
          <p:nvPr>
            <p:ph type="title"/>
          </p:nvPr>
        </p:nvSpPr>
        <p:spPr/>
        <p:txBody>
          <a:bodyPr/>
          <a:lstStyle/>
          <a:p>
            <a:r>
              <a:rPr lang="en-US"/>
              <a:t>Most Common Error Types present in Scripts</a:t>
            </a:r>
          </a:p>
        </p:txBody>
      </p:sp>
      <p:grpSp>
        <p:nvGrpSpPr>
          <p:cNvPr id="6" name="Group 5"/>
          <p:cNvGrpSpPr/>
          <p:nvPr/>
        </p:nvGrpSpPr>
        <p:grpSpPr>
          <a:xfrm>
            <a:off x="9714264" y="1600343"/>
            <a:ext cx="1861786" cy="1736028"/>
            <a:chOff x="7611440" y="2799059"/>
            <a:chExt cx="1861786" cy="1736028"/>
          </a:xfrm>
        </p:grpSpPr>
        <p:sp>
          <p:nvSpPr>
            <p:cNvPr id="7" name="Rectangle 6"/>
            <p:cNvSpPr/>
            <p:nvPr/>
          </p:nvSpPr>
          <p:spPr>
            <a:xfrm>
              <a:off x="7611440" y="2799059"/>
              <a:ext cx="1861786" cy="17360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3200" b="1"/>
            </a:p>
          </p:txBody>
        </p:sp>
        <p:pic>
          <p:nvPicPr>
            <p:cNvPr id="8" name="Picture 7"/>
            <p:cNvPicPr>
              <a:picLocks noChangeAspect="1"/>
            </p:cNvPicPr>
            <p:nvPr/>
          </p:nvPicPr>
          <p:blipFill>
            <a:blip r:embed="rId3"/>
            <a:stretch>
              <a:fillRect/>
            </a:stretch>
          </p:blipFill>
          <p:spPr>
            <a:xfrm>
              <a:off x="7861042" y="2952166"/>
              <a:ext cx="1362582" cy="1429813"/>
            </a:xfrm>
            <a:prstGeom prst="rect">
              <a:avLst/>
            </a:prstGeom>
          </p:spPr>
        </p:pic>
      </p:grpSp>
    </p:spTree>
    <p:extLst>
      <p:ext uri="{BB962C8B-B14F-4D97-AF65-F5344CB8AC3E}">
        <p14:creationId xmlns:p14="http://schemas.microsoft.com/office/powerpoint/2010/main" val="1066522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nvGraphicFramePr>
        <p:xfrm>
          <a:off x="665924" y="1159494"/>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idx="1"/>
          </p:nvPr>
        </p:nvSpPr>
        <p:spPr/>
        <p:txBody>
          <a:bodyPr vert="horz" lIns="91440" tIns="45720" rIns="91440" bIns="45720" rtlCol="0" anchor="t">
            <a:normAutofit/>
          </a:bodyPr>
          <a:lstStyle/>
          <a:p>
            <a:r>
              <a:rPr lang="en-US"/>
              <a:t>Many clients simply open the data with the GUI instead of via code</a:t>
            </a:r>
          </a:p>
          <a:p>
            <a:r>
              <a:rPr lang="en-US"/>
              <a:t>Can cause confusion when there are multiple data files present (including raw data, cleaned data, intermediate data, data from different sources, etc.)</a:t>
            </a:r>
          </a:p>
        </p:txBody>
      </p:sp>
    </p:spTree>
    <p:extLst>
      <p:ext uri="{BB962C8B-B14F-4D97-AF65-F5344CB8AC3E}">
        <p14:creationId xmlns:p14="http://schemas.microsoft.com/office/powerpoint/2010/main" val="1319047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nvGraphicFramePr>
        <p:xfrm>
          <a:off x="665924" y="1159494"/>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idx="1"/>
          </p:nvPr>
        </p:nvSpPr>
        <p:spPr/>
        <p:txBody>
          <a:bodyPr vert="horz" lIns="91440" tIns="45720" rIns="91440" bIns="45720" rtlCol="0" anchor="t">
            <a:normAutofit/>
          </a:bodyPr>
          <a:lstStyle/>
          <a:p>
            <a:r>
              <a:rPr lang="en-US" dirty="0"/>
              <a:t>Generally done either by hand calculator or Excel and results entered into program file</a:t>
            </a:r>
          </a:p>
          <a:p>
            <a:r>
              <a:rPr lang="en-US" dirty="0"/>
              <a:t>Can cause errors when data is further refined or if mistake was made when calculating it</a:t>
            </a:r>
          </a:p>
          <a:p>
            <a:r>
              <a:rPr lang="en-US" dirty="0"/>
              <a:t>Causes confusion as to where the number came from and what it represents</a:t>
            </a:r>
          </a:p>
        </p:txBody>
      </p:sp>
    </p:spTree>
    <p:extLst>
      <p:ext uri="{BB962C8B-B14F-4D97-AF65-F5344CB8AC3E}">
        <p14:creationId xmlns:p14="http://schemas.microsoft.com/office/powerpoint/2010/main" val="3574462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extLst>
              <p:ext uri="{D42A27DB-BD31-4B8C-83A1-F6EECF244321}">
                <p14:modId xmlns:p14="http://schemas.microsoft.com/office/powerpoint/2010/main" val="2757652696"/>
              </p:ext>
            </p:extLst>
          </p:nvPr>
        </p:nvGraphicFramePr>
        <p:xfrm>
          <a:off x="665924" y="1159494"/>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idx="1"/>
          </p:nvPr>
        </p:nvSpPr>
        <p:spPr/>
        <p:txBody>
          <a:bodyPr vert="horz" lIns="91440" tIns="45720" rIns="91440" bIns="45720" rtlCol="0" anchor="t">
            <a:normAutofit/>
          </a:bodyPr>
          <a:lstStyle/>
          <a:p>
            <a:r>
              <a:rPr lang="en-US" dirty="0"/>
              <a:t>Impossible to fully reproduce results with needed files/commands missing</a:t>
            </a:r>
          </a:p>
          <a:p>
            <a:r>
              <a:rPr lang="en-US" dirty="0"/>
              <a:t>Often because researchers will work on multiple computers or utilize poor version control and delete things</a:t>
            </a:r>
          </a:p>
          <a:p>
            <a:r>
              <a:rPr lang="en-US" dirty="0"/>
              <a:t>Can also be caused by hard coding a variable and then discarding the code or by using the GUI and not pasting the commands</a:t>
            </a:r>
          </a:p>
        </p:txBody>
      </p:sp>
    </p:spTree>
    <p:extLst>
      <p:ext uri="{BB962C8B-B14F-4D97-AF65-F5344CB8AC3E}">
        <p14:creationId xmlns:p14="http://schemas.microsoft.com/office/powerpoint/2010/main" val="4246655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nvGraphicFramePr>
        <p:xfrm>
          <a:off x="665924" y="1159494"/>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idx="1"/>
          </p:nvPr>
        </p:nvSpPr>
        <p:spPr/>
        <p:txBody>
          <a:bodyPr vert="horz" lIns="91440" tIns="45720" rIns="91440" bIns="45720" rtlCol="0" anchor="t">
            <a:normAutofit/>
          </a:bodyPr>
          <a:lstStyle/>
          <a:p>
            <a:r>
              <a:rPr lang="en-US"/>
              <a:t>People will write the code for themselves, and thus commenting can tend to fall by the wayside instead of commenting as they go</a:t>
            </a:r>
          </a:p>
          <a:p>
            <a:r>
              <a:rPr lang="en-US"/>
              <a:t>What makes sense to someone who has worked with the code/data for four years may not make sense to someone else and may need further explanation</a:t>
            </a:r>
            <a:endParaRPr lang="en-US">
              <a:cs typeface="Calibri"/>
            </a:endParaRPr>
          </a:p>
          <a:p>
            <a:endParaRPr lang="en-US"/>
          </a:p>
        </p:txBody>
      </p:sp>
    </p:spTree>
    <p:extLst>
      <p:ext uri="{BB962C8B-B14F-4D97-AF65-F5344CB8AC3E}">
        <p14:creationId xmlns:p14="http://schemas.microsoft.com/office/powerpoint/2010/main" val="1554205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nvGraphicFramePr>
        <p:xfrm>
          <a:off x="665924" y="1159494"/>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idx="1"/>
          </p:nvPr>
        </p:nvSpPr>
        <p:spPr/>
        <p:txBody>
          <a:bodyPr vert="horz" lIns="91440" tIns="45720" rIns="91440" bIns="45720" rtlCol="0" anchor="t">
            <a:normAutofit/>
          </a:bodyPr>
          <a:lstStyle/>
          <a:p>
            <a:r>
              <a:rPr lang="en-US" dirty="0"/>
              <a:t>Researcher knows the steps in running the program files so doesn’t order them</a:t>
            </a:r>
          </a:p>
          <a:p>
            <a:pPr lvl="1"/>
            <a:r>
              <a:rPr lang="en-US" dirty="0"/>
              <a:t>Alternatively, they know the step, yet use confusing names such as “first-first…” vs “actually-first…” vs “initialize…”</a:t>
            </a:r>
          </a:p>
          <a:p>
            <a:pPr lvl="1"/>
            <a:r>
              <a:rPr lang="en-US" dirty="0"/>
              <a:t>Should have numerical component e.g. Step1... Or 1_1-cleaning…</a:t>
            </a:r>
          </a:p>
          <a:p>
            <a:r>
              <a:rPr lang="en-US" dirty="0">
                <a:cs typeface="Calibri"/>
              </a:rPr>
              <a:t>If not run on a 'clean install' then can have previously generated results affect outcomes</a:t>
            </a:r>
            <a:endParaRPr lang="en-US" dirty="0"/>
          </a:p>
        </p:txBody>
      </p:sp>
    </p:spTree>
    <p:extLst>
      <p:ext uri="{BB962C8B-B14F-4D97-AF65-F5344CB8AC3E}">
        <p14:creationId xmlns:p14="http://schemas.microsoft.com/office/powerpoint/2010/main" val="1953712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nvGraphicFramePr>
        <p:xfrm>
          <a:off x="665924" y="1159494"/>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idx="1"/>
          </p:nvPr>
        </p:nvSpPr>
        <p:spPr/>
        <p:txBody>
          <a:bodyPr vert="horz" lIns="91440" tIns="45720" rIns="91440" bIns="45720" rtlCol="0" anchor="t">
            <a:normAutofit/>
          </a:bodyPr>
          <a:lstStyle/>
          <a:p>
            <a:r>
              <a:rPr lang="en-US"/>
              <a:t>Things are rarely coded in the exact order they appear in the manuscript and can be impossible to do so.  However, having the results generally follow the manuscript will dramatically increase transparency</a:t>
            </a:r>
          </a:p>
          <a:p>
            <a:r>
              <a:rPr lang="en-US"/>
              <a:t>Often calculated on other computers and then the code thrown together to put everything in the same script file</a:t>
            </a:r>
          </a:p>
        </p:txBody>
      </p:sp>
    </p:spTree>
    <p:extLst>
      <p:ext uri="{BB962C8B-B14F-4D97-AF65-F5344CB8AC3E}">
        <p14:creationId xmlns:p14="http://schemas.microsoft.com/office/powerpoint/2010/main" val="820574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nvGraphicFramePr>
        <p:xfrm>
          <a:off x="665924" y="1159494"/>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idx="1"/>
          </p:nvPr>
        </p:nvSpPr>
        <p:spPr/>
        <p:txBody>
          <a:bodyPr vert="horz" lIns="91440" tIns="45720" rIns="91440" bIns="45720" rtlCol="0" anchor="t">
            <a:normAutofit/>
          </a:bodyPr>
          <a:lstStyle/>
          <a:p>
            <a:r>
              <a:rPr lang="en-US"/>
              <a:t>The idea of reproducibility is it will work on any computer and without the list of prerequisites, that will not work</a:t>
            </a:r>
          </a:p>
          <a:p>
            <a:r>
              <a:rPr lang="en-US"/>
              <a:t>Very easy to forget as they don’t need to be reinstalled from project to project</a:t>
            </a:r>
          </a:p>
          <a:p>
            <a:r>
              <a:rPr lang="en-US"/>
              <a:t>Prone to breaking things when they, or the base software gets updated, so having unneeded ones can be problematic</a:t>
            </a:r>
            <a:endParaRPr lang="en-US">
              <a:cs typeface="Calibri"/>
            </a:endParaRPr>
          </a:p>
        </p:txBody>
      </p:sp>
    </p:spTree>
    <p:extLst>
      <p:ext uri="{BB962C8B-B14F-4D97-AF65-F5344CB8AC3E}">
        <p14:creationId xmlns:p14="http://schemas.microsoft.com/office/powerpoint/2010/main" val="36983644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642730"/>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nvGraphicFramePr>
        <p:xfrm>
          <a:off x="665924" y="1159494"/>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idx="1"/>
          </p:nvPr>
        </p:nvSpPr>
        <p:spPr/>
        <p:txBody>
          <a:bodyPr vert="horz" lIns="91440" tIns="45720" rIns="91440" bIns="45720" rtlCol="0" anchor="t">
            <a:normAutofit/>
          </a:bodyPr>
          <a:lstStyle/>
          <a:p>
            <a:r>
              <a:rPr lang="en-US" dirty="0"/>
              <a:t>Makes the code and output files longer and unnecessarily confusing </a:t>
            </a:r>
            <a:endParaRPr lang="en-US" dirty="0">
              <a:cs typeface="Calibri"/>
            </a:endParaRPr>
          </a:p>
          <a:p>
            <a:r>
              <a:rPr lang="en-US" dirty="0"/>
              <a:t>Not very transparent to have outputs that are not used/needed</a:t>
            </a:r>
            <a:endParaRPr lang="en-US" dirty="0">
              <a:cs typeface="Calibri"/>
            </a:endParaRPr>
          </a:p>
          <a:p>
            <a:r>
              <a:rPr lang="en-US" dirty="0"/>
              <a:t>Can cause mis-identification or other issues detailed in the common errors in manuscript.</a:t>
            </a:r>
          </a:p>
          <a:p>
            <a:r>
              <a:rPr lang="en-US" dirty="0"/>
              <a:t>Time consuming on both the re-user and checker’s.</a:t>
            </a:r>
          </a:p>
        </p:txBody>
      </p:sp>
    </p:spTree>
    <p:extLst>
      <p:ext uri="{BB962C8B-B14F-4D97-AF65-F5344CB8AC3E}">
        <p14:creationId xmlns:p14="http://schemas.microsoft.com/office/powerpoint/2010/main" val="2812724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Mindset of </a:t>
            </a:r>
            <a:br>
              <a:rPr lang="en-US" dirty="0"/>
            </a:br>
            <a:r>
              <a:rPr lang="en-US" dirty="0"/>
              <a:t>Purpose of Researching </a:t>
            </a:r>
          </a:p>
        </p:txBody>
      </p:sp>
      <p:pic>
        <p:nvPicPr>
          <p:cNvPr id="6" name="Content Placeholder 3"/>
          <p:cNvPicPr>
            <a:picLocks noGrp="1" noChangeAspect="1"/>
          </p:cNvPicPr>
          <p:nvPr>
            <p:ph idx="1"/>
          </p:nvPr>
        </p:nvPicPr>
        <p:blipFill>
          <a:blip r:embed="rId2"/>
          <a:stretch>
            <a:fillRect/>
          </a:stretch>
        </p:blipFill>
        <p:spPr>
          <a:xfrm>
            <a:off x="6203882" y="925566"/>
            <a:ext cx="4258964" cy="5162620"/>
          </a:xfrm>
          <a:prstGeom prst="rect">
            <a:avLst/>
          </a:prstGeom>
          <a:noFill/>
        </p:spPr>
      </p:pic>
      <p:sp>
        <p:nvSpPr>
          <p:cNvPr id="7" name="Rectangle 6"/>
          <p:cNvSpPr/>
          <p:nvPr/>
        </p:nvSpPr>
        <p:spPr>
          <a:xfrm>
            <a:off x="578339" y="2900215"/>
            <a:ext cx="5502030" cy="646331"/>
          </a:xfrm>
          <a:prstGeom prst="rect">
            <a:avLst/>
          </a:prstGeom>
        </p:spPr>
        <p:txBody>
          <a:bodyPr wrap="square">
            <a:spAutoFit/>
          </a:bodyPr>
          <a:lstStyle/>
          <a:p>
            <a:r>
              <a:rPr lang="en-US" dirty="0"/>
              <a:t>What is your end-goal when writing a thesis, dissertation, or scientific paper? </a:t>
            </a:r>
          </a:p>
        </p:txBody>
      </p:sp>
      <p:sp>
        <p:nvSpPr>
          <p:cNvPr id="5" name="Rectangle 4"/>
          <p:cNvSpPr/>
          <p:nvPr/>
        </p:nvSpPr>
        <p:spPr>
          <a:xfrm>
            <a:off x="507832" y="3854005"/>
            <a:ext cx="5502030" cy="1815882"/>
          </a:xfrm>
          <a:prstGeom prst="rect">
            <a:avLst/>
          </a:prstGeom>
        </p:spPr>
        <p:txBody>
          <a:bodyPr wrap="square">
            <a:spAutoFit/>
          </a:bodyPr>
          <a:lstStyle/>
          <a:p>
            <a:pPr marL="465138" lvl="1" indent="-465138">
              <a:spcBef>
                <a:spcPts val="1200"/>
              </a:spcBef>
              <a:spcAft>
                <a:spcPts val="200"/>
              </a:spcAft>
              <a:buSzPct val="100000"/>
              <a:buFont typeface="Wingdings" panose="05000000000000000000" pitchFamily="2" charset="2"/>
              <a:buChar char=""/>
            </a:pPr>
            <a:r>
              <a:rPr lang="en-US" sz="2800" dirty="0"/>
              <a:t>Plan ahead for sharing and archiving of supplementary materials for your scientific paper for discovery, access, and reuse</a:t>
            </a:r>
          </a:p>
        </p:txBody>
      </p:sp>
      <p:sp>
        <p:nvSpPr>
          <p:cNvPr id="8" name="Rectangle 7"/>
          <p:cNvSpPr/>
          <p:nvPr/>
        </p:nvSpPr>
        <p:spPr>
          <a:xfrm>
            <a:off x="219075" y="6510528"/>
            <a:ext cx="5305425" cy="276999"/>
          </a:xfrm>
          <a:prstGeom prst="rect">
            <a:avLst/>
          </a:prstGeom>
        </p:spPr>
        <p:txBody>
          <a:bodyPr wrap="square">
            <a:spAutoFit/>
          </a:bodyPr>
          <a:lstStyle/>
          <a:p>
            <a:r>
              <a:rPr lang="en-US" sz="1200" dirty="0"/>
              <a:t>Source: https://www.icpsr.umich.edu/icpsrweb/content/deposit/guide/index.html</a:t>
            </a:r>
          </a:p>
        </p:txBody>
      </p:sp>
    </p:spTree>
    <p:extLst>
      <p:ext uri="{BB962C8B-B14F-4D97-AF65-F5344CB8AC3E}">
        <p14:creationId xmlns:p14="http://schemas.microsoft.com/office/powerpoint/2010/main" val="368922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 Data &amp; code review</a:t>
            </a:r>
          </a:p>
        </p:txBody>
      </p:sp>
      <p:sp>
        <p:nvSpPr>
          <p:cNvPr id="3" name="Text Placeholder 2"/>
          <p:cNvSpPr>
            <a:spLocks noGrp="1"/>
          </p:cNvSpPr>
          <p:nvPr>
            <p:ph type="body" idx="1"/>
          </p:nvPr>
        </p:nvSpPr>
        <p:spPr/>
        <p:txBody>
          <a:bodyPr/>
          <a:lstStyle/>
          <a:p>
            <a:r>
              <a:rPr lang="en-US" dirty="0"/>
              <a:t>Distribute the handouts and introduce/begin first exercise</a:t>
            </a:r>
          </a:p>
        </p:txBody>
      </p:sp>
    </p:spTree>
    <p:extLst>
      <p:ext uri="{BB962C8B-B14F-4D97-AF65-F5344CB8AC3E}">
        <p14:creationId xmlns:p14="http://schemas.microsoft.com/office/powerpoint/2010/main" val="2019685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5160954" y="2799059"/>
            <a:ext cx="1861786" cy="2504378"/>
            <a:chOff x="7611440" y="2799059"/>
            <a:chExt cx="1861786" cy="2504378"/>
          </a:xfrm>
        </p:grpSpPr>
        <p:sp>
          <p:nvSpPr>
            <p:cNvPr id="7" name="Rectangle 6"/>
            <p:cNvSpPr/>
            <p:nvPr/>
          </p:nvSpPr>
          <p:spPr>
            <a:xfrm>
              <a:off x="7611440" y="2799059"/>
              <a:ext cx="1861786" cy="25043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b="1" dirty="0"/>
                <a:t>CODE</a:t>
              </a:r>
            </a:p>
            <a:p>
              <a:pPr algn="ctr"/>
              <a:r>
                <a:rPr lang="en-US" sz="3200" b="1" dirty="0"/>
                <a:t>REVIEW</a:t>
              </a:r>
            </a:p>
          </p:txBody>
        </p:sp>
        <p:pic>
          <p:nvPicPr>
            <p:cNvPr id="11" name="Picture 10"/>
            <p:cNvPicPr>
              <a:picLocks noChangeAspect="1"/>
            </p:cNvPicPr>
            <p:nvPr/>
          </p:nvPicPr>
          <p:blipFill>
            <a:blip r:embed="rId2"/>
            <a:stretch>
              <a:fillRect/>
            </a:stretch>
          </p:blipFill>
          <p:spPr>
            <a:xfrm>
              <a:off x="7887135" y="2981150"/>
              <a:ext cx="1362582" cy="1320676"/>
            </a:xfrm>
            <a:prstGeom prst="rect">
              <a:avLst/>
            </a:prstGeom>
          </p:spPr>
        </p:pic>
      </p:grpSp>
      <p:sp>
        <p:nvSpPr>
          <p:cNvPr id="2" name="Title 1"/>
          <p:cNvSpPr>
            <a:spLocks noGrp="1"/>
          </p:cNvSpPr>
          <p:nvPr>
            <p:ph type="title"/>
          </p:nvPr>
        </p:nvSpPr>
        <p:spPr>
          <a:xfrm>
            <a:off x="831850" y="1709739"/>
            <a:ext cx="10515600" cy="1350844"/>
          </a:xfrm>
        </p:spPr>
        <p:txBody>
          <a:bodyPr/>
          <a:lstStyle/>
          <a:p>
            <a:r>
              <a:rPr lang="en-US" dirty="0"/>
              <a:t>Quality Review for Curation</a:t>
            </a:r>
          </a:p>
        </p:txBody>
      </p:sp>
      <p:grpSp>
        <p:nvGrpSpPr>
          <p:cNvPr id="20" name="Group 19"/>
          <p:cNvGrpSpPr/>
          <p:nvPr/>
        </p:nvGrpSpPr>
        <p:grpSpPr>
          <a:xfrm>
            <a:off x="2822809" y="2799059"/>
            <a:ext cx="1861786" cy="2504378"/>
            <a:chOff x="5181564" y="2808761"/>
            <a:chExt cx="1861786" cy="2504378"/>
          </a:xfrm>
        </p:grpSpPr>
        <p:sp>
          <p:nvSpPr>
            <p:cNvPr id="6" name="Rectangle 5"/>
            <p:cNvSpPr/>
            <p:nvPr/>
          </p:nvSpPr>
          <p:spPr>
            <a:xfrm>
              <a:off x="5181564" y="2808761"/>
              <a:ext cx="1861786" cy="250437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b"/>
            <a:lstStyle/>
            <a:p>
              <a:pPr algn="ctr"/>
              <a:r>
                <a:rPr lang="en-US" sz="3200" b="1" dirty="0"/>
                <a:t>DATA</a:t>
              </a:r>
            </a:p>
            <a:p>
              <a:pPr algn="ctr"/>
              <a:r>
                <a:rPr lang="en-US" sz="3200" b="1" dirty="0"/>
                <a:t>REVIEW</a:t>
              </a:r>
            </a:p>
          </p:txBody>
        </p:sp>
        <p:pic>
          <p:nvPicPr>
            <p:cNvPr id="8" name="Picture 7"/>
            <p:cNvPicPr>
              <a:picLocks noChangeAspect="1"/>
            </p:cNvPicPr>
            <p:nvPr/>
          </p:nvPicPr>
          <p:blipFill>
            <a:blip r:embed="rId3">
              <a:lum bright="70000" contrast="-70000"/>
            </a:blip>
            <a:stretch>
              <a:fillRect/>
            </a:stretch>
          </p:blipFill>
          <p:spPr>
            <a:xfrm>
              <a:off x="5621850" y="2990852"/>
              <a:ext cx="981215" cy="1280160"/>
            </a:xfrm>
            <a:prstGeom prst="rect">
              <a:avLst/>
            </a:prstGeom>
          </p:spPr>
        </p:pic>
      </p:grpSp>
      <p:grpSp>
        <p:nvGrpSpPr>
          <p:cNvPr id="19" name="Group 18"/>
          <p:cNvGrpSpPr/>
          <p:nvPr/>
        </p:nvGrpSpPr>
        <p:grpSpPr>
          <a:xfrm>
            <a:off x="7507407" y="2799059"/>
            <a:ext cx="1861786" cy="2504378"/>
            <a:chOff x="2759389" y="2799059"/>
            <a:chExt cx="1861786" cy="2504378"/>
          </a:xfrm>
        </p:grpSpPr>
        <p:sp>
          <p:nvSpPr>
            <p:cNvPr id="5" name="Rectangle 4"/>
            <p:cNvSpPr/>
            <p:nvPr/>
          </p:nvSpPr>
          <p:spPr>
            <a:xfrm>
              <a:off x="2759389" y="2799059"/>
              <a:ext cx="1861786" cy="250437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b"/>
            <a:lstStyle/>
            <a:p>
              <a:pPr algn="ctr"/>
              <a:r>
                <a:rPr lang="en-US" sz="3200" b="1" dirty="0"/>
                <a:t>DOC</a:t>
              </a:r>
            </a:p>
            <a:p>
              <a:pPr algn="ctr"/>
              <a:r>
                <a:rPr lang="en-US" sz="3200" b="1" dirty="0"/>
                <a:t>REVIEW</a:t>
              </a:r>
            </a:p>
          </p:txBody>
        </p:sp>
        <p:pic>
          <p:nvPicPr>
            <p:cNvPr id="9" name="Picture 8"/>
            <p:cNvPicPr>
              <a:picLocks noChangeAspect="1"/>
            </p:cNvPicPr>
            <p:nvPr/>
          </p:nvPicPr>
          <p:blipFill>
            <a:blip r:embed="rId4">
              <a:lum bright="70000" contrast="-70000"/>
            </a:blip>
            <a:stretch>
              <a:fillRect/>
            </a:stretch>
          </p:blipFill>
          <p:spPr>
            <a:xfrm>
              <a:off x="3199549" y="2981150"/>
              <a:ext cx="981464" cy="1280160"/>
            </a:xfrm>
            <a:prstGeom prst="rect">
              <a:avLst/>
            </a:prstGeom>
          </p:spPr>
        </p:pic>
      </p:grpSp>
      <p:grpSp>
        <p:nvGrpSpPr>
          <p:cNvPr id="18" name="Group 17"/>
          <p:cNvGrpSpPr/>
          <p:nvPr/>
        </p:nvGrpSpPr>
        <p:grpSpPr>
          <a:xfrm>
            <a:off x="480512" y="2799059"/>
            <a:ext cx="1861786" cy="2504378"/>
            <a:chOff x="337088" y="2799059"/>
            <a:chExt cx="1861786" cy="2504378"/>
          </a:xfrm>
        </p:grpSpPr>
        <p:sp>
          <p:nvSpPr>
            <p:cNvPr id="4" name="Rectangle 3"/>
            <p:cNvSpPr/>
            <p:nvPr/>
          </p:nvSpPr>
          <p:spPr>
            <a:xfrm>
              <a:off x="337088" y="2799059"/>
              <a:ext cx="1861786" cy="250437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b"/>
            <a:lstStyle/>
            <a:p>
              <a:pPr algn="ctr"/>
              <a:r>
                <a:rPr lang="en-US" sz="3200" b="1" dirty="0"/>
                <a:t>FILE </a:t>
              </a:r>
            </a:p>
            <a:p>
              <a:pPr algn="ctr"/>
              <a:r>
                <a:rPr lang="en-US" sz="3200" b="1" dirty="0"/>
                <a:t>REVIEW</a:t>
              </a:r>
            </a:p>
          </p:txBody>
        </p:sp>
        <p:pic>
          <p:nvPicPr>
            <p:cNvPr id="10" name="Picture 9"/>
            <p:cNvPicPr>
              <a:picLocks noChangeAspect="1"/>
            </p:cNvPicPr>
            <p:nvPr/>
          </p:nvPicPr>
          <p:blipFill>
            <a:blip r:embed="rId5">
              <a:lum bright="70000" contrast="-70000"/>
            </a:blip>
            <a:stretch>
              <a:fillRect/>
            </a:stretch>
          </p:blipFill>
          <p:spPr>
            <a:xfrm>
              <a:off x="560413" y="3142516"/>
              <a:ext cx="1415137" cy="957427"/>
            </a:xfrm>
            <a:prstGeom prst="rect">
              <a:avLst/>
            </a:prstGeom>
          </p:spPr>
        </p:pic>
      </p:grpSp>
      <p:grpSp>
        <p:nvGrpSpPr>
          <p:cNvPr id="12" name="Group 11"/>
          <p:cNvGrpSpPr/>
          <p:nvPr/>
        </p:nvGrpSpPr>
        <p:grpSpPr>
          <a:xfrm>
            <a:off x="9849704" y="2799059"/>
            <a:ext cx="1861786" cy="2504378"/>
            <a:chOff x="10041316" y="2799059"/>
            <a:chExt cx="1861786" cy="2504378"/>
          </a:xfrm>
        </p:grpSpPr>
        <p:sp>
          <p:nvSpPr>
            <p:cNvPr id="13" name="Rectangle 12"/>
            <p:cNvSpPr/>
            <p:nvPr/>
          </p:nvSpPr>
          <p:spPr>
            <a:xfrm>
              <a:off x="10041316" y="2799059"/>
              <a:ext cx="1861786" cy="25043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b="1" dirty="0"/>
                <a:t>OUTPUT</a:t>
              </a:r>
              <a:br>
                <a:rPr lang="en-US" sz="3200" b="1" dirty="0"/>
              </a:br>
              <a:r>
                <a:rPr lang="en-US" sz="3200" b="1" dirty="0"/>
                <a:t>REVIEW</a:t>
              </a:r>
            </a:p>
          </p:txBody>
        </p:sp>
        <p:sp>
          <p:nvSpPr>
            <p:cNvPr id="14" name="Rectangle 13"/>
            <p:cNvSpPr/>
            <p:nvPr/>
          </p:nvSpPr>
          <p:spPr>
            <a:xfrm>
              <a:off x="10481604" y="2990850"/>
              <a:ext cx="981216" cy="1351494"/>
            </a:xfrm>
            <a:prstGeom prst="rect">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p:cNvCxnSpPr/>
            <p:nvPr/>
          </p:nvCxnSpPr>
          <p:spPr>
            <a:xfrm>
              <a:off x="10730054" y="4116199"/>
              <a:ext cx="48431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0621166" y="3164033"/>
              <a:ext cx="702103" cy="362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p:cNvCxnSpPr/>
            <p:nvPr/>
          </p:nvCxnSpPr>
          <p:spPr>
            <a:xfrm>
              <a:off x="10621168" y="3982485"/>
              <a:ext cx="702103" cy="651"/>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43578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curating for reproducibility</a:t>
            </a:r>
            <a:br>
              <a:rPr lang="en-US" dirty="0"/>
            </a:br>
            <a:r>
              <a:rPr lang="en-US" sz="3700" dirty="0">
                <a:solidFill>
                  <a:schemeClr val="tx1"/>
                </a:solidFill>
              </a:rPr>
              <a:t>FILE QUALITY REVIEW</a:t>
            </a:r>
          </a:p>
        </p:txBody>
      </p:sp>
      <p:grpSp>
        <p:nvGrpSpPr>
          <p:cNvPr id="4" name="Group 3"/>
          <p:cNvGrpSpPr/>
          <p:nvPr/>
        </p:nvGrpSpPr>
        <p:grpSpPr>
          <a:xfrm>
            <a:off x="1024128" y="2532079"/>
            <a:ext cx="1828800" cy="2504378"/>
            <a:chOff x="1024128" y="2778822"/>
            <a:chExt cx="1828800" cy="2504378"/>
          </a:xfrm>
        </p:grpSpPr>
        <p:sp>
          <p:nvSpPr>
            <p:cNvPr id="5" name="Rectangle 4"/>
            <p:cNvSpPr/>
            <p:nvPr/>
          </p:nvSpPr>
          <p:spPr>
            <a:xfrm>
              <a:off x="1024128" y="2778822"/>
              <a:ext cx="1828800" cy="250437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b"/>
            <a:lstStyle/>
            <a:p>
              <a:pPr algn="ctr"/>
              <a:r>
                <a:rPr lang="en-US" sz="3200" b="1" dirty="0"/>
                <a:t>FILE </a:t>
              </a:r>
            </a:p>
            <a:p>
              <a:pPr algn="ctr"/>
              <a:r>
                <a:rPr lang="en-US" sz="3200" b="1" dirty="0"/>
                <a:t>REVIEW</a:t>
              </a:r>
            </a:p>
          </p:txBody>
        </p:sp>
        <p:pic>
          <p:nvPicPr>
            <p:cNvPr id="22" name="Picture 21"/>
            <p:cNvPicPr>
              <a:picLocks noChangeAspect="1"/>
            </p:cNvPicPr>
            <p:nvPr/>
          </p:nvPicPr>
          <p:blipFill>
            <a:blip r:embed="rId3">
              <a:lum bright="70000" contrast="-70000"/>
            </a:blip>
            <a:stretch>
              <a:fillRect/>
            </a:stretch>
          </p:blipFill>
          <p:spPr>
            <a:xfrm>
              <a:off x="1243496" y="3122279"/>
              <a:ext cx="1390064" cy="957427"/>
            </a:xfrm>
            <a:prstGeom prst="rect">
              <a:avLst/>
            </a:prstGeom>
          </p:spPr>
        </p:pic>
      </p:grpSp>
      <p:sp>
        <p:nvSpPr>
          <p:cNvPr id="51" name="Content Placeholder 4"/>
          <p:cNvSpPr>
            <a:spLocks noGrp="1"/>
          </p:cNvSpPr>
          <p:nvPr>
            <p:ph idx="1"/>
          </p:nvPr>
        </p:nvSpPr>
        <p:spPr>
          <a:xfrm>
            <a:off x="3222171" y="2416628"/>
            <a:ext cx="7522028" cy="4023360"/>
          </a:xfrm>
        </p:spPr>
        <p:txBody>
          <a:bodyPr>
            <a:normAutofit/>
          </a:bodyPr>
          <a:lstStyle/>
          <a:p>
            <a:pPr marL="465138" indent="-465138">
              <a:buFont typeface="Webdings" panose="05030102010509060703" pitchFamily="18" charset="2"/>
              <a:buChar char="a"/>
            </a:pPr>
            <a:r>
              <a:rPr lang="en-US" sz="2400" dirty="0">
                <a:solidFill>
                  <a:schemeClr val="accent2"/>
                </a:solidFill>
              </a:rPr>
              <a:t>Check for presence of all files</a:t>
            </a:r>
          </a:p>
          <a:p>
            <a:pPr marL="465138" indent="-465138">
              <a:buFont typeface="Webdings" panose="05030102010509060703" pitchFamily="18" charset="2"/>
              <a:buChar char="a"/>
            </a:pPr>
            <a:r>
              <a:rPr lang="en-US" sz="2400" dirty="0">
                <a:solidFill>
                  <a:schemeClr val="accent2"/>
                </a:solidFill>
              </a:rPr>
              <a:t>Verify content of files matches expected format</a:t>
            </a:r>
          </a:p>
          <a:p>
            <a:pPr marL="465138" indent="-465138">
              <a:buFont typeface="Webdings" panose="05030102010509060703" pitchFamily="18" charset="2"/>
              <a:buChar char="a"/>
            </a:pPr>
            <a:r>
              <a:rPr lang="en-US" sz="2400" dirty="0"/>
              <a:t>Assign persistent identifier</a:t>
            </a:r>
          </a:p>
          <a:p>
            <a:pPr marL="465138" indent="-465138">
              <a:buFont typeface="Webdings" panose="05030102010509060703" pitchFamily="18" charset="2"/>
              <a:buChar char="a"/>
            </a:pPr>
            <a:r>
              <a:rPr lang="en-US" sz="2400" dirty="0"/>
              <a:t>Create study citation and study-level metadata record</a:t>
            </a:r>
          </a:p>
          <a:p>
            <a:pPr marL="465138" indent="-465138">
              <a:buFont typeface="Webdings" panose="05030102010509060703" pitchFamily="18" charset="2"/>
              <a:buChar char="a"/>
            </a:pPr>
            <a:r>
              <a:rPr lang="en-US" sz="2400" dirty="0"/>
              <a:t>Record file size details</a:t>
            </a:r>
          </a:p>
          <a:p>
            <a:pPr marL="465138" indent="-465138">
              <a:buFont typeface="Webdings" panose="05030102010509060703" pitchFamily="18" charset="2"/>
              <a:buChar char="a"/>
            </a:pPr>
            <a:r>
              <a:rPr lang="en-US" sz="2400" dirty="0"/>
              <a:t>Create non-proprietary versions of files</a:t>
            </a:r>
          </a:p>
          <a:p>
            <a:pPr marL="465138" indent="-465138">
              <a:buFont typeface="Webdings" panose="05030102010509060703" pitchFamily="18" charset="2"/>
              <a:buChar char="a"/>
            </a:pPr>
            <a:r>
              <a:rPr lang="en-US" sz="2400" dirty="0"/>
              <a:t>Implement migration strategy for file formats</a:t>
            </a:r>
          </a:p>
        </p:txBody>
      </p:sp>
    </p:spTree>
    <p:extLst>
      <p:ext uri="{BB962C8B-B14F-4D97-AF65-F5344CB8AC3E}">
        <p14:creationId xmlns:p14="http://schemas.microsoft.com/office/powerpoint/2010/main" val="119336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idx="1"/>
          </p:nvPr>
        </p:nvSpPr>
        <p:spPr>
          <a:xfrm>
            <a:off x="702756" y="2403375"/>
            <a:ext cx="10705864" cy="4023360"/>
          </a:xfrm>
        </p:spPr>
        <p:txBody>
          <a:bodyPr>
            <a:normAutofit/>
          </a:bodyPr>
          <a:lstStyle/>
          <a:p>
            <a:pPr marL="465138" indent="-465138">
              <a:buFont typeface="Wingdings 3" panose="05040102010807070707" pitchFamily="18" charset="2"/>
              <a:buChar char="Æ"/>
            </a:pPr>
            <a:r>
              <a:rPr lang="en-US" sz="2000" dirty="0"/>
              <a:t>Look through the files and compare it to the manifest</a:t>
            </a:r>
          </a:p>
          <a:p>
            <a:pPr marL="465138" indent="-465138">
              <a:buFont typeface="Wingdings 3" panose="05040102010807070707" pitchFamily="18" charset="2"/>
              <a:buChar char="Æ"/>
            </a:pPr>
            <a:r>
              <a:rPr lang="en-US" sz="2000" dirty="0"/>
              <a:t>The next slide contains the necessary files, not the complete list. The program will run as long as you have those</a:t>
            </a:r>
          </a:p>
        </p:txBody>
      </p:sp>
      <p:sp>
        <p:nvSpPr>
          <p:cNvPr id="37" name="Title 1"/>
          <p:cNvSpPr txBox="1">
            <a:spLocks/>
          </p:cNvSpPr>
          <p:nvPr/>
        </p:nvSpPr>
        <p:spPr>
          <a:xfrm>
            <a:off x="702756" y="812447"/>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Data and Code Review </a:t>
            </a:r>
          </a:p>
          <a:p>
            <a:r>
              <a:rPr lang="en-US" sz="3700" dirty="0"/>
              <a:t>Hands on with File Review</a:t>
            </a:r>
          </a:p>
        </p:txBody>
      </p:sp>
    </p:spTree>
    <p:extLst>
      <p:ext uri="{BB962C8B-B14F-4D97-AF65-F5344CB8AC3E}">
        <p14:creationId xmlns:p14="http://schemas.microsoft.com/office/powerpoint/2010/main" val="2970700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duotone>
              <a:prstClr val="black"/>
              <a:srgbClr val="FFCC00">
                <a:tint val="45000"/>
                <a:satMod val="400000"/>
              </a:srgbClr>
            </a:duotone>
          </a:blip>
          <a:stretch>
            <a:fillRect/>
          </a:stretch>
        </p:blipFill>
        <p:spPr>
          <a:xfrm>
            <a:off x="1075609" y="1439370"/>
            <a:ext cx="438186" cy="374775"/>
          </a:xfrm>
          <a:prstGeom prst="rect">
            <a:avLst/>
          </a:prstGeom>
        </p:spPr>
      </p:pic>
      <p:sp>
        <p:nvSpPr>
          <p:cNvPr id="25" name="Rectangle 24"/>
          <p:cNvSpPr/>
          <p:nvPr/>
        </p:nvSpPr>
        <p:spPr>
          <a:xfrm>
            <a:off x="1513795" y="1476028"/>
            <a:ext cx="3972865" cy="284943"/>
          </a:xfrm>
          <a:prstGeom prst="rect">
            <a:avLst/>
          </a:prstGeom>
        </p:spPr>
        <p:txBody>
          <a:bodyPr wrap="none">
            <a:spAutoFit/>
          </a:bodyPr>
          <a:lstStyle/>
          <a:p>
            <a:r>
              <a:rPr lang="en-US" dirty="0" err="1"/>
              <a:t>Replication_Documentation_for_Midlife_Crisis_Paper</a:t>
            </a:r>
            <a:endParaRPr lang="en-US" dirty="0"/>
          </a:p>
        </p:txBody>
      </p:sp>
      <p:pic>
        <p:nvPicPr>
          <p:cNvPr id="26" name="Picture 25"/>
          <p:cNvPicPr>
            <a:picLocks noChangeAspect="1"/>
          </p:cNvPicPr>
          <p:nvPr/>
        </p:nvPicPr>
        <p:blipFill>
          <a:blip r:embed="rId3">
            <a:duotone>
              <a:prstClr val="black"/>
              <a:srgbClr val="FFCC00">
                <a:tint val="45000"/>
                <a:satMod val="400000"/>
              </a:srgbClr>
            </a:duotone>
          </a:blip>
          <a:stretch>
            <a:fillRect/>
          </a:stretch>
        </p:blipFill>
        <p:spPr>
          <a:xfrm>
            <a:off x="3500626" y="2030894"/>
            <a:ext cx="438186" cy="374775"/>
          </a:xfrm>
          <a:prstGeom prst="rect">
            <a:avLst/>
          </a:prstGeom>
        </p:spPr>
      </p:pic>
      <p:pic>
        <p:nvPicPr>
          <p:cNvPr id="27" name="Picture 26"/>
          <p:cNvPicPr>
            <a:picLocks noChangeAspect="1"/>
          </p:cNvPicPr>
          <p:nvPr/>
        </p:nvPicPr>
        <p:blipFill>
          <a:blip r:embed="rId3">
            <a:duotone>
              <a:prstClr val="black"/>
              <a:srgbClr val="FFCC00">
                <a:tint val="45000"/>
                <a:satMod val="400000"/>
              </a:srgbClr>
            </a:duotone>
          </a:blip>
          <a:stretch>
            <a:fillRect/>
          </a:stretch>
        </p:blipFill>
        <p:spPr>
          <a:xfrm>
            <a:off x="3500626" y="2517864"/>
            <a:ext cx="438186" cy="374775"/>
          </a:xfrm>
          <a:prstGeom prst="rect">
            <a:avLst/>
          </a:prstGeom>
        </p:spPr>
      </p:pic>
      <p:pic>
        <p:nvPicPr>
          <p:cNvPr id="28" name="Picture 27"/>
          <p:cNvPicPr>
            <a:picLocks noChangeAspect="1"/>
          </p:cNvPicPr>
          <p:nvPr/>
        </p:nvPicPr>
        <p:blipFill>
          <a:blip r:embed="rId3">
            <a:duotone>
              <a:prstClr val="black"/>
              <a:srgbClr val="FFCC00">
                <a:tint val="45000"/>
                <a:satMod val="400000"/>
              </a:srgbClr>
            </a:duotone>
          </a:blip>
          <a:stretch>
            <a:fillRect/>
          </a:stretch>
        </p:blipFill>
        <p:spPr>
          <a:xfrm>
            <a:off x="3500627" y="4250699"/>
            <a:ext cx="438186" cy="374775"/>
          </a:xfrm>
          <a:prstGeom prst="rect">
            <a:avLst/>
          </a:prstGeom>
        </p:spPr>
      </p:pic>
      <p:pic>
        <p:nvPicPr>
          <p:cNvPr id="29" name="Picture 28"/>
          <p:cNvPicPr>
            <a:picLocks noChangeAspect="1"/>
          </p:cNvPicPr>
          <p:nvPr/>
        </p:nvPicPr>
        <p:blipFill>
          <a:blip r:embed="rId3">
            <a:duotone>
              <a:prstClr val="black"/>
              <a:srgbClr val="FFCC00">
                <a:tint val="45000"/>
                <a:satMod val="400000"/>
              </a:srgbClr>
            </a:duotone>
          </a:blip>
          <a:stretch>
            <a:fillRect/>
          </a:stretch>
        </p:blipFill>
        <p:spPr>
          <a:xfrm>
            <a:off x="3500626" y="4808416"/>
            <a:ext cx="438186" cy="374775"/>
          </a:xfrm>
          <a:prstGeom prst="rect">
            <a:avLst/>
          </a:prstGeom>
        </p:spPr>
      </p:pic>
      <p:sp>
        <p:nvSpPr>
          <p:cNvPr id="63" name="Rectangle 62"/>
          <p:cNvSpPr/>
          <p:nvPr/>
        </p:nvSpPr>
        <p:spPr>
          <a:xfrm>
            <a:off x="3948808" y="2050637"/>
            <a:ext cx="1150047" cy="284943"/>
          </a:xfrm>
          <a:prstGeom prst="rect">
            <a:avLst/>
          </a:prstGeom>
        </p:spPr>
        <p:txBody>
          <a:bodyPr wrap="none">
            <a:spAutoFit/>
          </a:bodyPr>
          <a:lstStyle/>
          <a:p>
            <a:r>
              <a:rPr lang="en-US" dirty="0"/>
              <a:t>Analysis-Data</a:t>
            </a:r>
          </a:p>
        </p:txBody>
      </p:sp>
      <p:sp>
        <p:nvSpPr>
          <p:cNvPr id="64" name="Rectangle 63"/>
          <p:cNvSpPr/>
          <p:nvPr/>
        </p:nvSpPr>
        <p:spPr>
          <a:xfrm>
            <a:off x="3948808" y="2584607"/>
            <a:ext cx="1243752" cy="284943"/>
          </a:xfrm>
          <a:prstGeom prst="rect">
            <a:avLst/>
          </a:prstGeom>
        </p:spPr>
        <p:txBody>
          <a:bodyPr wrap="none">
            <a:spAutoFit/>
          </a:bodyPr>
          <a:lstStyle/>
          <a:p>
            <a:r>
              <a:rPr lang="en-US" dirty="0"/>
              <a:t>Command-Files</a:t>
            </a:r>
          </a:p>
        </p:txBody>
      </p:sp>
      <p:sp>
        <p:nvSpPr>
          <p:cNvPr id="65" name="Rectangle 64"/>
          <p:cNvSpPr/>
          <p:nvPr/>
        </p:nvSpPr>
        <p:spPr>
          <a:xfrm>
            <a:off x="3948809" y="4304630"/>
            <a:ext cx="899321" cy="284943"/>
          </a:xfrm>
          <a:prstGeom prst="rect">
            <a:avLst/>
          </a:prstGeom>
        </p:spPr>
        <p:txBody>
          <a:bodyPr wrap="none">
            <a:spAutoFit/>
          </a:bodyPr>
          <a:lstStyle/>
          <a:p>
            <a:r>
              <a:rPr lang="en-US" dirty="0"/>
              <a:t>Documents</a:t>
            </a:r>
          </a:p>
        </p:txBody>
      </p:sp>
      <p:sp>
        <p:nvSpPr>
          <p:cNvPr id="66" name="Rectangle 65"/>
          <p:cNvSpPr/>
          <p:nvPr/>
        </p:nvSpPr>
        <p:spPr>
          <a:xfrm>
            <a:off x="3925135" y="4859496"/>
            <a:ext cx="1169041" cy="284943"/>
          </a:xfrm>
          <a:prstGeom prst="rect">
            <a:avLst/>
          </a:prstGeom>
        </p:spPr>
        <p:txBody>
          <a:bodyPr wrap="none">
            <a:spAutoFit/>
          </a:bodyPr>
          <a:lstStyle/>
          <a:p>
            <a:r>
              <a:rPr lang="en-US" dirty="0"/>
              <a:t>Original-Data</a:t>
            </a:r>
          </a:p>
        </p:txBody>
      </p:sp>
      <p:pic>
        <p:nvPicPr>
          <p:cNvPr id="67" name="Picture 66"/>
          <p:cNvPicPr>
            <a:picLocks noChangeAspect="1"/>
          </p:cNvPicPr>
          <p:nvPr/>
        </p:nvPicPr>
        <p:blipFill>
          <a:blip r:embed="rId3">
            <a:duotone>
              <a:prstClr val="black"/>
              <a:srgbClr val="FFCC00">
                <a:tint val="45000"/>
                <a:satMod val="400000"/>
              </a:srgbClr>
            </a:duotone>
          </a:blip>
          <a:stretch>
            <a:fillRect/>
          </a:stretch>
        </p:blipFill>
        <p:spPr>
          <a:xfrm>
            <a:off x="4739765" y="5812056"/>
            <a:ext cx="438186" cy="374775"/>
          </a:xfrm>
          <a:prstGeom prst="rect">
            <a:avLst/>
          </a:prstGeom>
        </p:spPr>
      </p:pic>
      <p:sp>
        <p:nvSpPr>
          <p:cNvPr id="78" name="TextBox 77"/>
          <p:cNvSpPr txBox="1"/>
          <p:nvPr/>
        </p:nvSpPr>
        <p:spPr>
          <a:xfrm>
            <a:off x="5051416" y="2870463"/>
            <a:ext cx="2024785" cy="1477328"/>
          </a:xfrm>
          <a:prstGeom prst="rect">
            <a:avLst/>
          </a:prstGeom>
          <a:noFill/>
        </p:spPr>
        <p:txBody>
          <a:bodyPr wrap="none" rtlCol="0">
            <a:spAutoFit/>
          </a:bodyPr>
          <a:lstStyle/>
          <a:p>
            <a:r>
              <a:rPr lang="en-US" dirty="0"/>
              <a:t>1-import-wdi.do</a:t>
            </a:r>
          </a:p>
          <a:p>
            <a:r>
              <a:rPr lang="en-US" dirty="0"/>
              <a:t>2-import-pew.do</a:t>
            </a:r>
          </a:p>
          <a:p>
            <a:r>
              <a:rPr lang="en-US" dirty="0"/>
              <a:t>3-processing.do</a:t>
            </a:r>
          </a:p>
          <a:p>
            <a:r>
              <a:rPr lang="en-US" dirty="0"/>
              <a:t>4-data-appendix.do</a:t>
            </a:r>
          </a:p>
          <a:p>
            <a:r>
              <a:rPr lang="en-US" dirty="0"/>
              <a:t>5-analysis.do</a:t>
            </a:r>
          </a:p>
        </p:txBody>
      </p:sp>
      <p:sp>
        <p:nvSpPr>
          <p:cNvPr id="30" name="Rectangle 29"/>
          <p:cNvSpPr/>
          <p:nvPr/>
        </p:nvSpPr>
        <p:spPr>
          <a:xfrm>
            <a:off x="5192559" y="5901888"/>
            <a:ext cx="1717287" cy="369332"/>
          </a:xfrm>
          <a:prstGeom prst="rect">
            <a:avLst/>
          </a:prstGeom>
        </p:spPr>
        <p:txBody>
          <a:bodyPr wrap="square">
            <a:spAutoFit/>
          </a:bodyPr>
          <a:lstStyle/>
          <a:p>
            <a:r>
              <a:rPr lang="en-US" dirty="0"/>
              <a:t>z-Metadata</a:t>
            </a:r>
          </a:p>
        </p:txBody>
      </p:sp>
      <p:cxnSp>
        <p:nvCxnSpPr>
          <p:cNvPr id="15" name="Elbow Connector 14"/>
          <p:cNvCxnSpPr>
            <a:stCxn id="16" idx="2"/>
            <a:endCxn id="26" idx="1"/>
          </p:cNvCxnSpPr>
          <p:nvPr/>
        </p:nvCxnSpPr>
        <p:spPr>
          <a:xfrm rot="16200000" flipH="1">
            <a:off x="2195596" y="913251"/>
            <a:ext cx="404137" cy="22059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6" idx="2"/>
            <a:endCxn id="27" idx="1"/>
          </p:cNvCxnSpPr>
          <p:nvPr/>
        </p:nvCxnSpPr>
        <p:spPr>
          <a:xfrm rot="16200000" flipH="1">
            <a:off x="1952111" y="1156736"/>
            <a:ext cx="891107" cy="22059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6" idx="2"/>
            <a:endCxn id="28" idx="1"/>
          </p:cNvCxnSpPr>
          <p:nvPr/>
        </p:nvCxnSpPr>
        <p:spPr>
          <a:xfrm rot="16200000" flipH="1">
            <a:off x="1085693" y="2023153"/>
            <a:ext cx="2623942" cy="22059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6" idx="2"/>
            <a:endCxn id="29" idx="1"/>
          </p:cNvCxnSpPr>
          <p:nvPr/>
        </p:nvCxnSpPr>
        <p:spPr>
          <a:xfrm rot="16200000" flipH="1">
            <a:off x="806835" y="2302012"/>
            <a:ext cx="3181659" cy="22059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29" idx="2"/>
            <a:endCxn id="67" idx="1"/>
          </p:cNvCxnSpPr>
          <p:nvPr/>
        </p:nvCxnSpPr>
        <p:spPr>
          <a:xfrm rot="16200000" flipH="1">
            <a:off x="3821616" y="5081294"/>
            <a:ext cx="816253" cy="10200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D8DDC5F-9041-4D3A-9408-29FD41B5B89F}"/>
              </a:ext>
            </a:extLst>
          </p:cNvPr>
          <p:cNvSpPr txBox="1"/>
          <p:nvPr/>
        </p:nvSpPr>
        <p:spPr>
          <a:xfrm>
            <a:off x="5094176" y="5144439"/>
            <a:ext cx="2046138" cy="646331"/>
          </a:xfrm>
          <a:prstGeom prst="rect">
            <a:avLst/>
          </a:prstGeom>
          <a:noFill/>
        </p:spPr>
        <p:txBody>
          <a:bodyPr wrap="none" rtlCol="0">
            <a:spAutoFit/>
          </a:bodyPr>
          <a:lstStyle/>
          <a:p>
            <a:r>
              <a:rPr lang="en-US" dirty="0"/>
              <a:t>importable-</a:t>
            </a:r>
            <a:r>
              <a:rPr lang="en-US" dirty="0" err="1"/>
              <a:t>pew.dta</a:t>
            </a:r>
            <a:endParaRPr lang="en-US" dirty="0"/>
          </a:p>
          <a:p>
            <a:r>
              <a:rPr lang="en-US" dirty="0"/>
              <a:t>original-wdi.xlsx</a:t>
            </a:r>
          </a:p>
        </p:txBody>
      </p:sp>
    </p:spTree>
    <p:extLst>
      <p:ext uri="{BB962C8B-B14F-4D97-AF65-F5344CB8AC3E}">
        <p14:creationId xmlns:p14="http://schemas.microsoft.com/office/powerpoint/2010/main" val="3296371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curating for reproducibility</a:t>
            </a:r>
            <a:br>
              <a:rPr lang="en-US" dirty="0"/>
            </a:br>
            <a:r>
              <a:rPr lang="en-US" sz="3700" dirty="0">
                <a:solidFill>
                  <a:schemeClr val="tx1"/>
                </a:solidFill>
              </a:rPr>
              <a:t>DATA QUALITY REVIEW</a:t>
            </a:r>
          </a:p>
        </p:txBody>
      </p:sp>
      <p:sp>
        <p:nvSpPr>
          <p:cNvPr id="51" name="Content Placeholder 4"/>
          <p:cNvSpPr>
            <a:spLocks noGrp="1"/>
          </p:cNvSpPr>
          <p:nvPr>
            <p:ph idx="1"/>
          </p:nvPr>
        </p:nvSpPr>
        <p:spPr>
          <a:xfrm>
            <a:off x="3222171" y="2416629"/>
            <a:ext cx="8068864" cy="4023360"/>
          </a:xfrm>
        </p:spPr>
        <p:txBody>
          <a:bodyPr>
            <a:normAutofit/>
          </a:bodyPr>
          <a:lstStyle/>
          <a:p>
            <a:pPr marL="465138" indent="-465138">
              <a:buFont typeface="Webdings" panose="05030102010509060703" pitchFamily="18" charset="2"/>
              <a:buChar char="a"/>
            </a:pPr>
            <a:r>
              <a:rPr lang="en-US" sz="2400" dirty="0"/>
              <a:t>Restricted Access Data</a:t>
            </a:r>
          </a:p>
          <a:p>
            <a:pPr marL="798513" lvl="1" indent="-333375">
              <a:buFont typeface="Arial" panose="020B0604020202020204" pitchFamily="34" charset="0"/>
              <a:buChar char="•"/>
            </a:pPr>
            <a:r>
              <a:rPr lang="en-US" sz="2200" dirty="0"/>
              <a:t>Provide detailed instructions on how to gain access to the data in a readme file or data documentation.</a:t>
            </a:r>
          </a:p>
          <a:p>
            <a:pPr marL="465138" indent="-465138">
              <a:buFont typeface="Webdings" panose="05030102010509060703" pitchFamily="18" charset="2"/>
              <a:buChar char="a"/>
            </a:pPr>
            <a:r>
              <a:rPr lang="en-US" sz="2400" dirty="0"/>
              <a:t>Public-use Data</a:t>
            </a:r>
            <a:endParaRPr lang="en-US" sz="2000" dirty="0"/>
          </a:p>
          <a:p>
            <a:pPr marL="798513" lvl="1" indent="-333375">
              <a:buFont typeface="Arial" panose="020B0604020202020204" pitchFamily="34" charset="0"/>
              <a:buChar char="•"/>
            </a:pPr>
            <a:r>
              <a:rPr lang="en-US" sz="2200" dirty="0"/>
              <a:t>Provide detailed instructions on how to gain access to the data in a readme file or data documentation.</a:t>
            </a:r>
          </a:p>
          <a:p>
            <a:pPr marL="798513" lvl="1" indent="-333375">
              <a:buFont typeface="Arial" panose="020B0604020202020204" pitchFamily="34" charset="0"/>
              <a:buChar char="•"/>
            </a:pPr>
            <a:r>
              <a:rPr lang="en-US" sz="2200" dirty="0"/>
              <a:t>Make the re-user download the data and execute your code against it.</a:t>
            </a:r>
          </a:p>
          <a:p>
            <a:pPr marL="798513" lvl="1" indent="-333375">
              <a:buFont typeface="Arial" panose="020B0604020202020204" pitchFamily="34" charset="0"/>
              <a:buChar char="•"/>
            </a:pPr>
            <a:r>
              <a:rPr lang="en-US" sz="2200" dirty="0"/>
              <a:t>But, also provide the original data in case it can no longer be found online</a:t>
            </a:r>
          </a:p>
          <a:p>
            <a:pPr marL="465138" indent="-465138">
              <a:buFont typeface="Webdings" panose="05030102010509060703" pitchFamily="18" charset="2"/>
              <a:buChar char="a"/>
            </a:pPr>
            <a:endParaRPr lang="en-US" sz="2400" dirty="0"/>
          </a:p>
        </p:txBody>
      </p:sp>
      <p:grpSp>
        <p:nvGrpSpPr>
          <p:cNvPr id="7" name="Group 6"/>
          <p:cNvGrpSpPr/>
          <p:nvPr/>
        </p:nvGrpSpPr>
        <p:grpSpPr>
          <a:xfrm>
            <a:off x="1024128" y="2532078"/>
            <a:ext cx="1828800" cy="2504378"/>
            <a:chOff x="6285502" y="2778822"/>
            <a:chExt cx="1828800" cy="2504378"/>
          </a:xfrm>
        </p:grpSpPr>
        <p:sp>
          <p:nvSpPr>
            <p:cNvPr id="8" name="Rectangle 7"/>
            <p:cNvSpPr/>
            <p:nvPr/>
          </p:nvSpPr>
          <p:spPr>
            <a:xfrm>
              <a:off x="6285502" y="2778822"/>
              <a:ext cx="1828800" cy="250437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b"/>
            <a:lstStyle/>
            <a:p>
              <a:pPr algn="ctr"/>
              <a:r>
                <a:rPr lang="en-US" sz="3200" b="1" dirty="0"/>
                <a:t>DATA</a:t>
              </a:r>
            </a:p>
            <a:p>
              <a:pPr algn="ctr"/>
              <a:r>
                <a:rPr lang="en-US" sz="3200" b="1" dirty="0"/>
                <a:t>REVIEW</a:t>
              </a:r>
            </a:p>
          </p:txBody>
        </p:sp>
        <p:pic>
          <p:nvPicPr>
            <p:cNvPr id="9" name="Picture 8"/>
            <p:cNvPicPr>
              <a:picLocks noChangeAspect="1"/>
            </p:cNvPicPr>
            <p:nvPr/>
          </p:nvPicPr>
          <p:blipFill>
            <a:blip r:embed="rId2">
              <a:lum bright="70000" contrast="-70000"/>
            </a:blip>
            <a:stretch>
              <a:fillRect/>
            </a:stretch>
          </p:blipFill>
          <p:spPr>
            <a:xfrm>
              <a:off x="6717987" y="2960913"/>
              <a:ext cx="963830" cy="1280160"/>
            </a:xfrm>
            <a:prstGeom prst="rect">
              <a:avLst/>
            </a:prstGeom>
          </p:spPr>
        </p:pic>
      </p:grpSp>
    </p:spTree>
    <p:extLst>
      <p:ext uri="{BB962C8B-B14F-4D97-AF65-F5344CB8AC3E}">
        <p14:creationId xmlns:p14="http://schemas.microsoft.com/office/powerpoint/2010/main" val="2818800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24128" y="2532078"/>
            <a:ext cx="1828800" cy="2504378"/>
            <a:chOff x="6285502" y="2778822"/>
            <a:chExt cx="1828800" cy="2504378"/>
          </a:xfrm>
        </p:grpSpPr>
        <p:sp>
          <p:nvSpPr>
            <p:cNvPr id="45" name="Rectangle 44"/>
            <p:cNvSpPr/>
            <p:nvPr/>
          </p:nvSpPr>
          <p:spPr>
            <a:xfrm>
              <a:off x="6285502" y="2778822"/>
              <a:ext cx="1828800" cy="250437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b"/>
            <a:lstStyle/>
            <a:p>
              <a:pPr algn="ctr"/>
              <a:r>
                <a:rPr lang="en-US" sz="3200" b="1" dirty="0"/>
                <a:t>DATA</a:t>
              </a:r>
            </a:p>
            <a:p>
              <a:pPr algn="ctr"/>
              <a:r>
                <a:rPr lang="en-US" sz="3200" b="1" dirty="0"/>
                <a:t>REVIEW</a:t>
              </a:r>
            </a:p>
          </p:txBody>
        </p:sp>
        <p:pic>
          <p:nvPicPr>
            <p:cNvPr id="20" name="Picture 19"/>
            <p:cNvPicPr>
              <a:picLocks noChangeAspect="1"/>
            </p:cNvPicPr>
            <p:nvPr/>
          </p:nvPicPr>
          <p:blipFill>
            <a:blip r:embed="rId2">
              <a:lum bright="70000" contrast="-70000"/>
            </a:blip>
            <a:stretch>
              <a:fillRect/>
            </a:stretch>
          </p:blipFill>
          <p:spPr>
            <a:xfrm>
              <a:off x="6717987" y="2960913"/>
              <a:ext cx="963830" cy="1280160"/>
            </a:xfrm>
            <a:prstGeom prst="rect">
              <a:avLst/>
            </a:prstGeom>
          </p:spPr>
        </p:pic>
      </p:grpSp>
      <p:sp>
        <p:nvSpPr>
          <p:cNvPr id="2" name="Title 1"/>
          <p:cNvSpPr>
            <a:spLocks noGrp="1"/>
          </p:cNvSpPr>
          <p:nvPr>
            <p:ph type="title"/>
          </p:nvPr>
        </p:nvSpPr>
        <p:spPr/>
        <p:txBody>
          <a:bodyPr>
            <a:normAutofit/>
          </a:bodyPr>
          <a:lstStyle/>
          <a:p>
            <a:r>
              <a:rPr lang="en-US" sz="4800" dirty="0"/>
              <a:t>curating for reproducibility</a:t>
            </a:r>
            <a:br>
              <a:rPr lang="en-US" dirty="0"/>
            </a:br>
            <a:r>
              <a:rPr lang="en-US" sz="3700" dirty="0">
                <a:solidFill>
                  <a:schemeClr val="tx1"/>
                </a:solidFill>
              </a:rPr>
              <a:t>DATA QUALITY REVIEW</a:t>
            </a:r>
          </a:p>
        </p:txBody>
      </p:sp>
      <p:sp>
        <p:nvSpPr>
          <p:cNvPr id="51" name="Content Placeholder 4"/>
          <p:cNvSpPr>
            <a:spLocks noGrp="1"/>
          </p:cNvSpPr>
          <p:nvPr>
            <p:ph idx="1"/>
          </p:nvPr>
        </p:nvSpPr>
        <p:spPr>
          <a:xfrm>
            <a:off x="3222170" y="2416627"/>
            <a:ext cx="7788271" cy="4277683"/>
          </a:xfrm>
        </p:spPr>
        <p:txBody>
          <a:bodyPr>
            <a:normAutofit fontScale="92500" lnSpcReduction="20000"/>
          </a:bodyPr>
          <a:lstStyle/>
          <a:p>
            <a:pPr marL="465138" indent="-465138">
              <a:buFont typeface="Webdings" panose="05030102010509060703" pitchFamily="18" charset="2"/>
              <a:buChar char="a"/>
            </a:pPr>
            <a:r>
              <a:rPr lang="en-US" sz="2400" dirty="0"/>
              <a:t>Check for undocumented variable and value information</a:t>
            </a:r>
          </a:p>
          <a:p>
            <a:pPr marL="465138" indent="-465138">
              <a:buFont typeface="Webdings" panose="05030102010509060703" pitchFamily="18" charset="2"/>
              <a:buChar char="a"/>
            </a:pPr>
            <a:r>
              <a:rPr lang="en-US" sz="2400" dirty="0"/>
              <a:t>Examine data for inconsistencies and errors</a:t>
            </a:r>
          </a:p>
          <a:p>
            <a:pPr marL="800100" lvl="1" indent="-350838">
              <a:buFont typeface="Arial" panose="020B0604020202020204" pitchFamily="34" charset="0"/>
              <a:buChar char="•"/>
            </a:pPr>
            <a:r>
              <a:rPr lang="en-US" sz="2200" dirty="0"/>
              <a:t>Discrepancies in number of observations </a:t>
            </a:r>
          </a:p>
          <a:p>
            <a:pPr marL="800100" lvl="1" indent="-350838">
              <a:buFont typeface="Arial" panose="020B0604020202020204" pitchFamily="34" charset="0"/>
              <a:buChar char="•"/>
            </a:pPr>
            <a:r>
              <a:rPr lang="en-US" sz="2200" dirty="0"/>
              <a:t>Out-of-range or wild codes</a:t>
            </a:r>
          </a:p>
          <a:p>
            <a:pPr marL="800100" lvl="1" indent="-350838">
              <a:buFont typeface="Arial" panose="020B0604020202020204" pitchFamily="34" charset="0"/>
              <a:buChar char="•"/>
            </a:pPr>
            <a:r>
              <a:rPr lang="en-US" sz="2200" dirty="0"/>
              <a:t>Undefined null values</a:t>
            </a:r>
          </a:p>
          <a:p>
            <a:pPr marL="465138" indent="-465138">
              <a:buFont typeface="Webdings" panose="05030102010509060703" pitchFamily="18" charset="2"/>
              <a:buChar char="a"/>
            </a:pPr>
            <a:r>
              <a:rPr lang="en-US" sz="2400" dirty="0"/>
              <a:t>Review data for confidentiality issues</a:t>
            </a:r>
          </a:p>
          <a:p>
            <a:pPr marL="465138" indent="-465138">
              <a:buFont typeface="Webdings" panose="05030102010509060703" pitchFamily="18" charset="2"/>
              <a:buChar char="a"/>
            </a:pPr>
            <a:r>
              <a:rPr lang="en-US" sz="2400" dirty="0"/>
              <a:t>Add question text to variables</a:t>
            </a:r>
          </a:p>
          <a:p>
            <a:pPr marL="465138" indent="-465138">
              <a:buFont typeface="Webdings" panose="05030102010509060703" pitchFamily="18" charset="2"/>
              <a:buChar char="a"/>
            </a:pPr>
            <a:r>
              <a:rPr lang="en-US" sz="2400" dirty="0"/>
              <a:t>Identify and address foreign language characters</a:t>
            </a:r>
          </a:p>
          <a:p>
            <a:pPr marL="465138" indent="-465138">
              <a:buFont typeface="Webdings" panose="05030102010509060703" pitchFamily="18" charset="2"/>
              <a:buChar char="a"/>
            </a:pPr>
            <a:r>
              <a:rPr lang="en-US" sz="2400" dirty="0"/>
              <a:t>Adjust format widths</a:t>
            </a:r>
          </a:p>
          <a:p>
            <a:pPr marL="465138" indent="-465138">
              <a:buFont typeface="Webdings" panose="05030102010509060703" pitchFamily="18" charset="2"/>
              <a:buChar char="a"/>
            </a:pPr>
            <a:r>
              <a:rPr lang="en-US" sz="2400" dirty="0"/>
              <a:t>Optimize file size</a:t>
            </a:r>
          </a:p>
          <a:p>
            <a:pPr marL="465138" indent="-465138">
              <a:buFont typeface="Webdings" panose="05030102010509060703" pitchFamily="18" charset="2"/>
              <a:buChar char="a"/>
            </a:pPr>
            <a:r>
              <a:rPr lang="en-US" sz="2400" dirty="0"/>
              <a:t>Standardize missing values</a:t>
            </a:r>
          </a:p>
          <a:p>
            <a:pPr marL="465138" indent="-465138">
              <a:buFont typeface="Webdings" panose="05030102010509060703" pitchFamily="18" charset="2"/>
              <a:buChar char="a"/>
            </a:pPr>
            <a:r>
              <a:rPr lang="en-US" sz="2400" dirty="0"/>
              <a:t>Check for consistency and skip patterns</a:t>
            </a:r>
          </a:p>
        </p:txBody>
      </p:sp>
      <p:sp>
        <p:nvSpPr>
          <p:cNvPr id="39" name="Rectangle 38"/>
          <p:cNvSpPr/>
          <p:nvPr/>
        </p:nvSpPr>
        <p:spPr>
          <a:xfrm>
            <a:off x="219075" y="6589551"/>
            <a:ext cx="5353050" cy="276999"/>
          </a:xfrm>
          <a:prstGeom prst="rect">
            <a:avLst/>
          </a:prstGeom>
        </p:spPr>
        <p:txBody>
          <a:bodyPr wrap="square">
            <a:spAutoFit/>
          </a:bodyPr>
          <a:lstStyle/>
          <a:p>
            <a:r>
              <a:rPr lang="en-US" sz="1200" dirty="0"/>
              <a:t>Source: https://www.icpsr.umich.edu/icpsrweb/content/deposit/guide/index.html</a:t>
            </a:r>
          </a:p>
        </p:txBody>
      </p:sp>
    </p:spTree>
    <p:extLst>
      <p:ext uri="{BB962C8B-B14F-4D97-AF65-F5344CB8AC3E}">
        <p14:creationId xmlns:p14="http://schemas.microsoft.com/office/powerpoint/2010/main" val="561887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24128" y="2532078"/>
            <a:ext cx="1828800" cy="2504378"/>
            <a:chOff x="6285502" y="2778822"/>
            <a:chExt cx="1828800" cy="2504378"/>
          </a:xfrm>
        </p:grpSpPr>
        <p:sp>
          <p:nvSpPr>
            <p:cNvPr id="45" name="Rectangle 44"/>
            <p:cNvSpPr/>
            <p:nvPr/>
          </p:nvSpPr>
          <p:spPr>
            <a:xfrm>
              <a:off x="6285502" y="2778822"/>
              <a:ext cx="1828800" cy="250437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b"/>
            <a:lstStyle/>
            <a:p>
              <a:pPr algn="ctr"/>
              <a:r>
                <a:rPr lang="en-US" sz="3200" b="1" dirty="0"/>
                <a:t>DATA</a:t>
              </a:r>
            </a:p>
            <a:p>
              <a:pPr algn="ctr"/>
              <a:r>
                <a:rPr lang="en-US" sz="3200" b="1" dirty="0"/>
                <a:t>REVIEW</a:t>
              </a:r>
            </a:p>
          </p:txBody>
        </p:sp>
        <p:pic>
          <p:nvPicPr>
            <p:cNvPr id="20" name="Picture 19"/>
            <p:cNvPicPr>
              <a:picLocks noChangeAspect="1"/>
            </p:cNvPicPr>
            <p:nvPr/>
          </p:nvPicPr>
          <p:blipFill>
            <a:blip r:embed="rId2">
              <a:lum bright="70000" contrast="-70000"/>
            </a:blip>
            <a:stretch>
              <a:fillRect/>
            </a:stretch>
          </p:blipFill>
          <p:spPr>
            <a:xfrm>
              <a:off x="6717987" y="2960913"/>
              <a:ext cx="963830" cy="1280160"/>
            </a:xfrm>
            <a:prstGeom prst="rect">
              <a:avLst/>
            </a:prstGeom>
          </p:spPr>
        </p:pic>
      </p:grpSp>
      <p:sp>
        <p:nvSpPr>
          <p:cNvPr id="2" name="Title 1"/>
          <p:cNvSpPr>
            <a:spLocks noGrp="1"/>
          </p:cNvSpPr>
          <p:nvPr>
            <p:ph type="title"/>
          </p:nvPr>
        </p:nvSpPr>
        <p:spPr/>
        <p:txBody>
          <a:bodyPr>
            <a:normAutofit/>
          </a:bodyPr>
          <a:lstStyle/>
          <a:p>
            <a:r>
              <a:rPr lang="en-US" sz="4800" dirty="0"/>
              <a:t>curating for reproducibility</a:t>
            </a:r>
            <a:br>
              <a:rPr lang="en-US" dirty="0"/>
            </a:br>
            <a:r>
              <a:rPr lang="en-US" sz="3700" dirty="0">
                <a:solidFill>
                  <a:schemeClr val="tx1"/>
                </a:solidFill>
              </a:rPr>
              <a:t>DATA QUALITY REVIEW – Variables</a:t>
            </a:r>
          </a:p>
        </p:txBody>
      </p:sp>
      <p:sp>
        <p:nvSpPr>
          <p:cNvPr id="51" name="Content Placeholder 4"/>
          <p:cNvSpPr>
            <a:spLocks noGrp="1"/>
          </p:cNvSpPr>
          <p:nvPr>
            <p:ph idx="1"/>
          </p:nvPr>
        </p:nvSpPr>
        <p:spPr>
          <a:xfrm>
            <a:off x="3222170" y="2416627"/>
            <a:ext cx="7788271" cy="4277683"/>
          </a:xfrm>
        </p:spPr>
        <p:txBody>
          <a:bodyPr>
            <a:normAutofit fontScale="92500"/>
          </a:bodyPr>
          <a:lstStyle/>
          <a:p>
            <a:pPr>
              <a:buFont typeface="Wingdings" panose="05000000000000000000" pitchFamily="2" charset="2"/>
              <a:buChar char="v"/>
            </a:pPr>
            <a:r>
              <a:rPr lang="en-US" sz="2400" i="1" dirty="0"/>
              <a:t>The exact question wording or the exact meaning of the datum</a:t>
            </a:r>
            <a:endParaRPr lang="en-US" sz="2400" dirty="0"/>
          </a:p>
          <a:p>
            <a:pPr>
              <a:buFont typeface="Wingdings" panose="05000000000000000000" pitchFamily="2" charset="2"/>
              <a:buChar char="v"/>
            </a:pPr>
            <a:r>
              <a:rPr lang="en-US" sz="2400" i="1" dirty="0"/>
              <a:t>The text of the question integrated into the variable text</a:t>
            </a:r>
            <a:r>
              <a:rPr lang="en-US" sz="2400" dirty="0"/>
              <a:t> </a:t>
            </a:r>
          </a:p>
          <a:p>
            <a:pPr>
              <a:buFont typeface="Wingdings" panose="05000000000000000000" pitchFamily="2" charset="2"/>
              <a:buChar char="v"/>
            </a:pPr>
            <a:r>
              <a:rPr lang="en-US" sz="2400" i="1" dirty="0"/>
              <a:t>Universe information, i.e., who was actually asked the question</a:t>
            </a:r>
            <a:r>
              <a:rPr lang="en-US" sz="2400" dirty="0"/>
              <a:t> </a:t>
            </a:r>
          </a:p>
          <a:p>
            <a:pPr>
              <a:buFont typeface="Wingdings" panose="05000000000000000000" pitchFamily="2" charset="2"/>
              <a:buChar char="v"/>
            </a:pPr>
            <a:r>
              <a:rPr lang="en-US" sz="2400" i="1" dirty="0"/>
              <a:t>Exact meaning of codes</a:t>
            </a:r>
            <a:r>
              <a:rPr lang="en-US" sz="2400" dirty="0"/>
              <a:t> </a:t>
            </a:r>
          </a:p>
          <a:p>
            <a:pPr>
              <a:buFont typeface="Wingdings" panose="05000000000000000000" pitchFamily="2" charset="2"/>
              <a:buChar char="v"/>
            </a:pPr>
            <a:r>
              <a:rPr lang="en-US" sz="2400" i="1" dirty="0"/>
              <a:t>Missing data codes</a:t>
            </a:r>
          </a:p>
          <a:p>
            <a:pPr>
              <a:buFont typeface="Wingdings" panose="05000000000000000000" pitchFamily="2" charset="2"/>
              <a:buChar char="v"/>
            </a:pPr>
            <a:r>
              <a:rPr lang="en-US" sz="2400" i="1" dirty="0"/>
              <a:t>Unweighted frequency distribution or summary statistics</a:t>
            </a:r>
          </a:p>
          <a:p>
            <a:pPr>
              <a:buFont typeface="Wingdings" panose="05000000000000000000" pitchFamily="2" charset="2"/>
              <a:buChar char="v"/>
            </a:pPr>
            <a:r>
              <a:rPr lang="en-US" sz="2400" i="1" dirty="0"/>
              <a:t>Imputation and editing information</a:t>
            </a:r>
            <a:r>
              <a:rPr lang="en-US" sz="2400" dirty="0"/>
              <a:t> </a:t>
            </a:r>
          </a:p>
          <a:p>
            <a:pPr>
              <a:buFont typeface="Wingdings" panose="05000000000000000000" pitchFamily="2" charset="2"/>
              <a:buChar char="v"/>
            </a:pPr>
            <a:r>
              <a:rPr lang="en-US" sz="2400" i="1" dirty="0"/>
              <a:t>Details on constructed and weight variables.</a:t>
            </a:r>
            <a:r>
              <a:rPr lang="en-US" sz="2400" dirty="0"/>
              <a:t> </a:t>
            </a:r>
          </a:p>
          <a:p>
            <a:pPr>
              <a:buFont typeface="Wingdings" panose="05000000000000000000" pitchFamily="2" charset="2"/>
              <a:buChar char="v"/>
            </a:pPr>
            <a:r>
              <a:rPr lang="en-US" sz="2400" i="1" dirty="0"/>
              <a:t>Location in the data file</a:t>
            </a:r>
            <a:r>
              <a:rPr lang="en-US" sz="2400" dirty="0"/>
              <a:t> </a:t>
            </a:r>
          </a:p>
          <a:p>
            <a:pPr>
              <a:buFont typeface="Wingdings" panose="05000000000000000000" pitchFamily="2" charset="2"/>
              <a:buChar char="v"/>
            </a:pPr>
            <a:r>
              <a:rPr lang="en-US" sz="2400" i="1" dirty="0"/>
              <a:t>Variable groupings</a:t>
            </a:r>
            <a:endParaRPr lang="en-US" sz="2400" dirty="0"/>
          </a:p>
        </p:txBody>
      </p:sp>
      <p:sp>
        <p:nvSpPr>
          <p:cNvPr id="39" name="Rectangle 38"/>
          <p:cNvSpPr/>
          <p:nvPr/>
        </p:nvSpPr>
        <p:spPr>
          <a:xfrm>
            <a:off x="219075" y="6589551"/>
            <a:ext cx="5353050" cy="276999"/>
          </a:xfrm>
          <a:prstGeom prst="rect">
            <a:avLst/>
          </a:prstGeom>
        </p:spPr>
        <p:txBody>
          <a:bodyPr wrap="square">
            <a:spAutoFit/>
          </a:bodyPr>
          <a:lstStyle/>
          <a:p>
            <a:r>
              <a:rPr lang="en-US" sz="1200" dirty="0"/>
              <a:t>Source: https://www.icpsr.umich.edu/icpsrweb/content/deposit/guide/index.html</a:t>
            </a:r>
          </a:p>
        </p:txBody>
      </p:sp>
    </p:spTree>
    <p:extLst>
      <p:ext uri="{BB962C8B-B14F-4D97-AF65-F5344CB8AC3E}">
        <p14:creationId xmlns:p14="http://schemas.microsoft.com/office/powerpoint/2010/main" val="29519432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14069" y="788416"/>
            <a:ext cx="9747847" cy="1499616"/>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solidFill>
                <a:latin typeface="+mj-lt"/>
                <a:ea typeface="+mj-ea"/>
                <a:cs typeface="+mj-cs"/>
              </a:defRPr>
            </a:lvl1pPr>
          </a:lstStyle>
          <a:p>
            <a:r>
              <a:rPr lang="en-US" sz="4800" dirty="0"/>
              <a:t>Data readme</a:t>
            </a:r>
          </a:p>
        </p:txBody>
      </p:sp>
      <p:sp>
        <p:nvSpPr>
          <p:cNvPr id="6" name="TextBox 5"/>
          <p:cNvSpPr txBox="1"/>
          <p:nvPr/>
        </p:nvSpPr>
        <p:spPr>
          <a:xfrm>
            <a:off x="414069" y="1540256"/>
            <a:ext cx="11165221" cy="5632311"/>
          </a:xfrm>
          <a:prstGeom prst="rect">
            <a:avLst/>
          </a:prstGeom>
          <a:noFill/>
        </p:spPr>
        <p:txBody>
          <a:bodyPr wrap="square" rtlCol="0">
            <a:spAutoFit/>
          </a:bodyPr>
          <a:lstStyle/>
          <a:p>
            <a:pPr marL="465138" indent="-465138">
              <a:spcAft>
                <a:spcPts val="1200"/>
              </a:spcAft>
              <a:buClr>
                <a:srgbClr val="B31B16"/>
              </a:buClr>
              <a:buFont typeface="Wingdings 3" panose="05040102010807070707" pitchFamily="18" charset="2"/>
              <a:buChar char="Æ"/>
            </a:pPr>
            <a:r>
              <a:rPr lang="en-US" sz="2000" b="1" dirty="0"/>
              <a:t>Create one readme file for each data file, whenever possible.</a:t>
            </a:r>
            <a:r>
              <a:rPr lang="en-US" sz="2000" dirty="0"/>
              <a:t> It is also appropriate to describe a "dataset" that has multiple, related, identically formatted files, or files that are logically grouped together for use (e.g. a collection of </a:t>
            </a:r>
            <a:r>
              <a:rPr lang="en-US" sz="2000" dirty="0" err="1"/>
              <a:t>Matlab</a:t>
            </a:r>
            <a:r>
              <a:rPr lang="en-US" sz="2000" dirty="0"/>
              <a:t> scripts). When appropriate, also describe the file structure that holds the related data files.</a:t>
            </a:r>
          </a:p>
          <a:p>
            <a:pPr marL="465138" indent="-465138">
              <a:spcAft>
                <a:spcPts val="1200"/>
              </a:spcAft>
              <a:buClr>
                <a:srgbClr val="B31B16"/>
              </a:buClr>
              <a:buFont typeface="Wingdings 3" panose="05040102010807070707" pitchFamily="18" charset="2"/>
              <a:buChar char="Æ"/>
            </a:pPr>
            <a:r>
              <a:rPr lang="en-US" sz="2000" b="1" dirty="0"/>
              <a:t>Name the readme so that it is easily associated with the data file(s) it describes.</a:t>
            </a:r>
          </a:p>
          <a:p>
            <a:pPr marL="465138" indent="-465138">
              <a:spcAft>
                <a:spcPts val="1200"/>
              </a:spcAft>
              <a:buClr>
                <a:srgbClr val="B31B16"/>
              </a:buClr>
              <a:buFont typeface="Wingdings 3" panose="05040102010807070707" pitchFamily="18" charset="2"/>
              <a:buChar char="Æ"/>
            </a:pPr>
            <a:r>
              <a:rPr lang="en-US" sz="2000" b="1" dirty="0"/>
              <a:t>Write your readme document as a plain text file</a:t>
            </a:r>
            <a:r>
              <a:rPr lang="en-US" sz="2000" dirty="0"/>
              <a:t>, avoiding proprietary formats such as MS Word whenever possible. Format the readme document so it is easy to understand (e.g. separate important pieces of information with blank lines, rather than having all the information in one long paragraph).</a:t>
            </a:r>
          </a:p>
          <a:p>
            <a:pPr marL="465138" indent="-465138">
              <a:spcAft>
                <a:spcPts val="1200"/>
              </a:spcAft>
              <a:buClr>
                <a:srgbClr val="B31B16"/>
              </a:buClr>
              <a:buFont typeface="Wingdings 3" panose="05040102010807070707" pitchFamily="18" charset="2"/>
              <a:buChar char="Æ"/>
            </a:pPr>
            <a:r>
              <a:rPr lang="en-US" sz="2000" b="1" dirty="0"/>
              <a:t>Format multiple readme files identically.</a:t>
            </a:r>
            <a:r>
              <a:rPr lang="en-US" sz="2000" dirty="0"/>
              <a:t> Present the information in the same order, using the same terminology.</a:t>
            </a:r>
          </a:p>
          <a:p>
            <a:pPr marL="465138" indent="-465138">
              <a:spcAft>
                <a:spcPts val="1200"/>
              </a:spcAft>
              <a:buClr>
                <a:srgbClr val="B31B16"/>
              </a:buClr>
              <a:buFont typeface="Wingdings 3" panose="05040102010807070707" pitchFamily="18" charset="2"/>
              <a:buChar char="Æ"/>
            </a:pPr>
            <a:r>
              <a:rPr lang="en-US" sz="2000" b="1" dirty="0"/>
              <a:t>Use standardized date formats</a:t>
            </a:r>
            <a:r>
              <a:rPr lang="en-US" sz="2000" dirty="0"/>
              <a:t>. Suggested format: </a:t>
            </a:r>
            <a:r>
              <a:rPr lang="en-US" sz="2000" dirty="0">
                <a:hlinkClick r:id="rId3"/>
              </a:rPr>
              <a:t>W3C/ISO 8601 date standard</a:t>
            </a:r>
            <a:r>
              <a:rPr lang="en-US" sz="2000" dirty="0"/>
              <a:t>, which specifies the international standard notation of YYYY-MM-DD or </a:t>
            </a:r>
            <a:r>
              <a:rPr lang="en-US" sz="2000" dirty="0" err="1"/>
              <a:t>YYYY-MM-DDThh:mm:ss</a:t>
            </a:r>
            <a:r>
              <a:rPr lang="en-US" sz="2000" dirty="0"/>
              <a:t>.</a:t>
            </a:r>
          </a:p>
          <a:p>
            <a:pPr marL="465138" indent="-465138">
              <a:spcAft>
                <a:spcPts val="1200"/>
              </a:spcAft>
              <a:buClr>
                <a:srgbClr val="B31B16"/>
              </a:buClr>
              <a:buFont typeface="Wingdings 3" panose="05040102010807070707" pitchFamily="18" charset="2"/>
              <a:buChar char="Æ"/>
            </a:pPr>
            <a:r>
              <a:rPr lang="en-US" sz="2000" b="1" dirty="0"/>
              <a:t>Follow the scientific conventions for your discipline for taxonomic, geospatial and geologic names and keywords.</a:t>
            </a:r>
            <a:r>
              <a:rPr lang="en-US" sz="2000" dirty="0"/>
              <a:t> </a:t>
            </a:r>
          </a:p>
          <a:p>
            <a:pPr marL="465138" indent="-465138">
              <a:spcAft>
                <a:spcPts val="1200"/>
              </a:spcAft>
              <a:buClr>
                <a:srgbClr val="B31B16"/>
              </a:buClr>
              <a:buFont typeface="Wingdings 3" panose="05040102010807070707" pitchFamily="18" charset="2"/>
              <a:buChar char="Æ"/>
            </a:pPr>
            <a:endParaRPr lang="en-US" sz="2000" dirty="0"/>
          </a:p>
        </p:txBody>
      </p:sp>
    </p:spTree>
    <p:extLst>
      <p:ext uri="{BB962C8B-B14F-4D97-AF65-F5344CB8AC3E}">
        <p14:creationId xmlns:p14="http://schemas.microsoft.com/office/powerpoint/2010/main" val="1021202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24128" y="2532079"/>
            <a:ext cx="1828800" cy="2504378"/>
            <a:chOff x="3654815" y="2778822"/>
            <a:chExt cx="1828800" cy="2504378"/>
          </a:xfrm>
        </p:grpSpPr>
        <p:sp>
          <p:nvSpPr>
            <p:cNvPr id="42" name="Rectangle 41"/>
            <p:cNvSpPr/>
            <p:nvPr/>
          </p:nvSpPr>
          <p:spPr>
            <a:xfrm>
              <a:off x="3654815" y="2778822"/>
              <a:ext cx="1828800" cy="250437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b"/>
            <a:lstStyle/>
            <a:p>
              <a:pPr algn="ctr"/>
              <a:r>
                <a:rPr lang="en-US" sz="3200" b="1" dirty="0"/>
                <a:t>DOC</a:t>
              </a:r>
            </a:p>
            <a:p>
              <a:pPr algn="ctr"/>
              <a:r>
                <a:rPr lang="en-US" sz="3200" b="1" dirty="0"/>
                <a:t>REVIEW</a:t>
              </a:r>
            </a:p>
          </p:txBody>
        </p:sp>
        <p:pic>
          <p:nvPicPr>
            <p:cNvPr id="21" name="Picture 20"/>
            <p:cNvPicPr>
              <a:picLocks noChangeAspect="1"/>
            </p:cNvPicPr>
            <p:nvPr/>
          </p:nvPicPr>
          <p:blipFill>
            <a:blip r:embed="rId2">
              <a:lum bright="70000" contrast="-70000"/>
            </a:blip>
            <a:stretch>
              <a:fillRect/>
            </a:stretch>
          </p:blipFill>
          <p:spPr>
            <a:xfrm>
              <a:off x="4087177" y="2960913"/>
              <a:ext cx="964075" cy="1280160"/>
            </a:xfrm>
            <a:prstGeom prst="rect">
              <a:avLst/>
            </a:prstGeom>
          </p:spPr>
        </p:pic>
      </p:grpSp>
      <p:sp>
        <p:nvSpPr>
          <p:cNvPr id="2" name="Title 1"/>
          <p:cNvSpPr>
            <a:spLocks noGrp="1"/>
          </p:cNvSpPr>
          <p:nvPr>
            <p:ph type="title"/>
          </p:nvPr>
        </p:nvSpPr>
        <p:spPr/>
        <p:txBody>
          <a:bodyPr>
            <a:normAutofit/>
          </a:bodyPr>
          <a:lstStyle/>
          <a:p>
            <a:r>
              <a:rPr lang="en-US" sz="4800" dirty="0"/>
              <a:t>curating for reproducibility</a:t>
            </a:r>
            <a:br>
              <a:rPr lang="en-US" dirty="0"/>
            </a:br>
            <a:r>
              <a:rPr lang="en-US" sz="3700" dirty="0">
                <a:solidFill>
                  <a:schemeClr val="tx1"/>
                </a:solidFill>
              </a:rPr>
              <a:t>DOCUMENTATION QUALITY REVIEW</a:t>
            </a:r>
          </a:p>
        </p:txBody>
      </p:sp>
      <p:sp>
        <p:nvSpPr>
          <p:cNvPr id="51" name="Content Placeholder 4"/>
          <p:cNvSpPr>
            <a:spLocks noGrp="1"/>
          </p:cNvSpPr>
          <p:nvPr>
            <p:ph idx="1"/>
          </p:nvPr>
        </p:nvSpPr>
        <p:spPr>
          <a:xfrm>
            <a:off x="2911632" y="2084481"/>
            <a:ext cx="4759073" cy="4255104"/>
          </a:xfrm>
        </p:spPr>
        <p:txBody>
          <a:bodyPr>
            <a:noAutofit/>
          </a:bodyPr>
          <a:lstStyle/>
          <a:p>
            <a:pPr marL="798513" lvl="1" indent="-333375">
              <a:buFont typeface="Arial" panose="020B0604020202020204" pitchFamily="34" charset="0"/>
              <a:buChar char="•"/>
            </a:pPr>
            <a:endParaRPr lang="en-US" sz="1600" dirty="0"/>
          </a:p>
          <a:p>
            <a:pPr marL="798513" lvl="1" indent="-333375">
              <a:buFont typeface="Arial" panose="020B0604020202020204" pitchFamily="34" charset="0"/>
              <a:buChar char="•"/>
            </a:pPr>
            <a:r>
              <a:rPr lang="en-US" sz="1600" dirty="0"/>
              <a:t>Title of data collection</a:t>
            </a:r>
          </a:p>
          <a:p>
            <a:pPr marL="798513" lvl="1" indent="-333375">
              <a:buFont typeface="Arial" panose="020B0604020202020204" pitchFamily="34" charset="0"/>
              <a:buChar char="•"/>
            </a:pPr>
            <a:r>
              <a:rPr lang="en-US" sz="1600" dirty="0"/>
              <a:t>Principal investigators</a:t>
            </a:r>
          </a:p>
          <a:p>
            <a:pPr marL="798513" lvl="1" indent="-333375">
              <a:buFont typeface="Arial" panose="020B0604020202020204" pitchFamily="34" charset="0"/>
              <a:buChar char="•"/>
            </a:pPr>
            <a:r>
              <a:rPr lang="en-US" sz="1600" dirty="0"/>
              <a:t>Description or abstract</a:t>
            </a:r>
          </a:p>
          <a:p>
            <a:pPr marL="798513" lvl="1" indent="-333375">
              <a:buFont typeface="Arial" panose="020B0604020202020204" pitchFamily="34" charset="0"/>
              <a:buChar char="•"/>
            </a:pPr>
            <a:r>
              <a:rPr lang="en-US" sz="1600" dirty="0"/>
              <a:t>Sponsor or funding agency</a:t>
            </a:r>
          </a:p>
          <a:p>
            <a:pPr marL="798513" lvl="1" indent="-333375">
              <a:buFont typeface="Arial" panose="020B0604020202020204" pitchFamily="34" charset="0"/>
              <a:buChar char="•"/>
            </a:pPr>
            <a:r>
              <a:rPr lang="en-US" sz="1600" dirty="0"/>
              <a:t>Type of Data (</a:t>
            </a:r>
            <a:r>
              <a:rPr lang="en-US" sz="1600" dirty="0" err="1"/>
              <a:t>Quanti</a:t>
            </a:r>
            <a:r>
              <a:rPr lang="en-US" sz="1600" dirty="0"/>
              <a:t>, Geo, </a:t>
            </a:r>
            <a:r>
              <a:rPr lang="en-US" sz="1600" dirty="0" err="1"/>
              <a:t>Quali</a:t>
            </a:r>
            <a:r>
              <a:rPr lang="en-US" sz="1600" dirty="0"/>
              <a:t>, Mixed)</a:t>
            </a:r>
          </a:p>
          <a:p>
            <a:pPr marL="798513" lvl="1" indent="-333375">
              <a:buFont typeface="Arial" panose="020B0604020202020204" pitchFamily="34" charset="0"/>
              <a:buChar char="•"/>
            </a:pPr>
            <a:r>
              <a:rPr lang="en-US" sz="1600" dirty="0"/>
              <a:t>Methodology</a:t>
            </a:r>
          </a:p>
          <a:p>
            <a:pPr marL="798513" lvl="1" indent="-333375">
              <a:buFont typeface="Arial" panose="020B0604020202020204" pitchFamily="34" charset="0"/>
              <a:buChar char="•"/>
            </a:pPr>
            <a:r>
              <a:rPr lang="en-US" sz="1600" dirty="0"/>
              <a:t>Universe</a:t>
            </a:r>
          </a:p>
          <a:p>
            <a:pPr marL="798513" lvl="1" indent="-333375">
              <a:buFont typeface="Arial" panose="020B0604020202020204" pitchFamily="34" charset="0"/>
              <a:buChar char="•"/>
            </a:pPr>
            <a:r>
              <a:rPr lang="en-US" sz="1600" dirty="0"/>
              <a:t>Units of analysis (Individual, Household, Metropolitan area, other)</a:t>
            </a:r>
          </a:p>
          <a:p>
            <a:pPr marL="798513" lvl="1" indent="-333375">
              <a:buFont typeface="Arial" panose="020B0604020202020204" pitchFamily="34" charset="0"/>
              <a:buChar char="•"/>
            </a:pPr>
            <a:r>
              <a:rPr lang="en-US" sz="1600" dirty="0"/>
              <a:t>Mode of data collection</a:t>
            </a:r>
          </a:p>
          <a:p>
            <a:pPr marL="798513" lvl="1" indent="-333375">
              <a:buFont typeface="Arial" panose="020B0604020202020204" pitchFamily="34" charset="0"/>
              <a:buChar char="•"/>
            </a:pPr>
            <a:r>
              <a:rPr lang="en-US" sz="1600" dirty="0"/>
              <a:t>Type of data collection (admin, census, clinical, observational data, </a:t>
            </a:r>
            <a:r>
              <a:rPr lang="en-US" sz="1600" dirty="0" err="1"/>
              <a:t>etc</a:t>
            </a:r>
            <a:r>
              <a:rPr lang="en-US" sz="1600" dirty="0"/>
              <a:t>)</a:t>
            </a:r>
          </a:p>
          <a:p>
            <a:pPr marL="798513" lvl="1" indent="-333375">
              <a:buFont typeface="Arial" panose="020B0604020202020204" pitchFamily="34" charset="0"/>
              <a:buChar char="•"/>
            </a:pPr>
            <a:r>
              <a:rPr lang="en-US" sz="1600" dirty="0"/>
              <a:t>Study time period</a:t>
            </a:r>
          </a:p>
          <a:p>
            <a:pPr marL="798513" lvl="1" indent="-333375">
              <a:buFont typeface="Arial" panose="020B0604020202020204" pitchFamily="34" charset="0"/>
              <a:buChar char="•"/>
            </a:pPr>
            <a:r>
              <a:rPr lang="en-US" sz="1600" dirty="0"/>
              <a:t>Data collection dates</a:t>
            </a:r>
          </a:p>
        </p:txBody>
      </p:sp>
      <p:sp>
        <p:nvSpPr>
          <p:cNvPr id="39" name="Content Placeholder 4"/>
          <p:cNvSpPr txBox="1">
            <a:spLocks/>
          </p:cNvSpPr>
          <p:nvPr/>
        </p:nvSpPr>
        <p:spPr>
          <a:xfrm>
            <a:off x="7670705" y="2615310"/>
            <a:ext cx="3620330"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798513" lvl="1" indent="-333375">
              <a:buFont typeface="Arial" panose="020B0604020202020204" pitchFamily="34" charset="0"/>
              <a:buChar char="•"/>
            </a:pPr>
            <a:r>
              <a:rPr lang="en-US" sz="1600" dirty="0"/>
              <a:t>Geographic coverage areas</a:t>
            </a:r>
          </a:p>
          <a:p>
            <a:pPr marL="798513" lvl="1" indent="-333375">
              <a:buFont typeface="Arial" panose="020B0604020202020204" pitchFamily="34" charset="0"/>
              <a:buChar char="•"/>
            </a:pPr>
            <a:r>
              <a:rPr lang="en-US" sz="1600" dirty="0"/>
              <a:t>Geographic unit</a:t>
            </a:r>
          </a:p>
          <a:p>
            <a:pPr marL="798513" lvl="1" indent="-333375">
              <a:buFont typeface="Arial" panose="020B0604020202020204" pitchFamily="34" charset="0"/>
              <a:buChar char="•"/>
            </a:pPr>
            <a:r>
              <a:rPr lang="en-US" sz="1600" dirty="0"/>
              <a:t>Sampling information</a:t>
            </a:r>
          </a:p>
          <a:p>
            <a:pPr marL="798513" lvl="1" indent="-333375">
              <a:buFont typeface="Arial" panose="020B0604020202020204" pitchFamily="34" charset="0"/>
              <a:buChar char="•"/>
            </a:pPr>
            <a:r>
              <a:rPr lang="en-US" sz="1600" dirty="0"/>
              <a:t>Response Rate</a:t>
            </a:r>
          </a:p>
          <a:p>
            <a:pPr marL="798513" lvl="1" indent="-333375">
              <a:buFont typeface="Arial" panose="020B0604020202020204" pitchFamily="34" charset="0"/>
              <a:buChar char="•"/>
            </a:pPr>
            <a:r>
              <a:rPr lang="en-US" sz="1600" dirty="0"/>
              <a:t>Measurement tools/Scales</a:t>
            </a:r>
          </a:p>
          <a:p>
            <a:pPr marL="798513" lvl="1" indent="-333375">
              <a:buFont typeface="Arial" panose="020B0604020202020204" pitchFamily="34" charset="0"/>
              <a:buChar char="•"/>
            </a:pPr>
            <a:r>
              <a:rPr lang="en-US" sz="1600" dirty="0"/>
              <a:t>Weights</a:t>
            </a:r>
          </a:p>
          <a:p>
            <a:pPr marL="798513" lvl="1" indent="-333375">
              <a:buFont typeface="Arial" panose="020B0604020202020204" pitchFamily="34" charset="0"/>
              <a:buChar char="•"/>
            </a:pPr>
            <a:r>
              <a:rPr lang="en-US" sz="1600" dirty="0"/>
              <a:t>Keywords</a:t>
            </a:r>
          </a:p>
          <a:p>
            <a:pPr marL="798513" lvl="1" indent="-333375">
              <a:buFont typeface="Arial" panose="020B0604020202020204" pitchFamily="34" charset="0"/>
              <a:buChar char="•"/>
            </a:pPr>
            <a:r>
              <a:rPr lang="en-US" sz="1600" dirty="0"/>
              <a:t>Data-Related publications</a:t>
            </a:r>
          </a:p>
          <a:p>
            <a:pPr marL="798513" lvl="1" indent="-333375">
              <a:buFont typeface="Arial" panose="020B0604020202020204" pitchFamily="34" charset="0"/>
              <a:buChar char="•"/>
            </a:pPr>
            <a:r>
              <a:rPr lang="en-US" sz="1600" dirty="0"/>
              <a:t>Confidential and/or copyrighted</a:t>
            </a:r>
          </a:p>
          <a:p>
            <a:pPr marL="798513" lvl="1" indent="-333375">
              <a:buFont typeface="Arial" panose="020B0604020202020204" pitchFamily="34" charset="0"/>
              <a:buChar char="•"/>
            </a:pPr>
            <a:r>
              <a:rPr lang="en-US" sz="1600" dirty="0"/>
              <a:t>Grant managers</a:t>
            </a:r>
          </a:p>
          <a:p>
            <a:pPr marL="798513" lvl="1" indent="-333375">
              <a:buFont typeface="Arial" panose="020B0604020202020204" pitchFamily="34" charset="0"/>
              <a:buChar char="•"/>
            </a:pPr>
            <a:r>
              <a:rPr lang="en-US" sz="1600" dirty="0"/>
              <a:t>Original data source citation</a:t>
            </a:r>
          </a:p>
          <a:p>
            <a:pPr marL="798513" lvl="1" indent="-333375">
              <a:buFont typeface="Arial" panose="020B0604020202020204" pitchFamily="34" charset="0"/>
              <a:buChar char="•"/>
            </a:pPr>
            <a:r>
              <a:rPr lang="en-US" sz="1600" dirty="0"/>
              <a:t>Analysis software version</a:t>
            </a:r>
          </a:p>
        </p:txBody>
      </p:sp>
    </p:spTree>
    <p:extLst>
      <p:ext uri="{BB962C8B-B14F-4D97-AF65-F5344CB8AC3E}">
        <p14:creationId xmlns:p14="http://schemas.microsoft.com/office/powerpoint/2010/main" val="451532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924" y="1246849"/>
            <a:ext cx="10687876" cy="1325563"/>
          </a:xfrm>
        </p:spPr>
        <p:txBody>
          <a:bodyPr>
            <a:normAutofit/>
          </a:bodyPr>
          <a:lstStyle/>
          <a:p>
            <a:r>
              <a:rPr lang="en-US" dirty="0">
                <a:solidFill>
                  <a:schemeClr val="tx1"/>
                </a:solidFill>
              </a:rPr>
              <a:t>Outline</a:t>
            </a:r>
          </a:p>
        </p:txBody>
      </p:sp>
      <p:sp>
        <p:nvSpPr>
          <p:cNvPr id="5" name="Content Placeholder 4"/>
          <p:cNvSpPr>
            <a:spLocks noGrp="1"/>
          </p:cNvSpPr>
          <p:nvPr>
            <p:ph idx="1"/>
          </p:nvPr>
        </p:nvSpPr>
        <p:spPr>
          <a:xfrm>
            <a:off x="2472081" y="1849622"/>
            <a:ext cx="7870370" cy="4296654"/>
          </a:xfrm>
        </p:spPr>
        <p:txBody>
          <a:bodyPr>
            <a:normAutofit/>
          </a:bodyPr>
          <a:lstStyle/>
          <a:p>
            <a:pPr marL="336550" indent="-336550">
              <a:buFont typeface="Arial" panose="020B0604020202020204" pitchFamily="34" charset="0"/>
              <a:buChar char="•"/>
            </a:pPr>
            <a:r>
              <a:rPr lang="en-US" sz="2800" dirty="0"/>
              <a:t>What is </a:t>
            </a:r>
            <a:r>
              <a:rPr lang="en-US" dirty="0"/>
              <a:t>T</a:t>
            </a:r>
            <a:r>
              <a:rPr lang="en-US" sz="2800" dirty="0"/>
              <a:t>ransparency? Reproducibility?</a:t>
            </a:r>
          </a:p>
          <a:p>
            <a:pPr marL="336550" indent="-336550">
              <a:buFont typeface="Arial" panose="020B0604020202020204" pitchFamily="34" charset="0"/>
              <a:buChar char="•"/>
            </a:pPr>
            <a:r>
              <a:rPr lang="en-US" sz="2800" dirty="0"/>
              <a:t>Why make research transparent and reproducible</a:t>
            </a:r>
          </a:p>
          <a:p>
            <a:pPr marL="336550" indent="-336550"/>
            <a:endParaRPr lang="en-US" dirty="0"/>
          </a:p>
          <a:p>
            <a:pPr marL="336550" indent="-336550"/>
            <a:r>
              <a:rPr lang="en-US" dirty="0"/>
              <a:t>R Squared and other tools</a:t>
            </a:r>
          </a:p>
          <a:p>
            <a:pPr marL="336550" indent="-336550"/>
            <a:r>
              <a:rPr lang="en-US" dirty="0"/>
              <a:t>Hands on</a:t>
            </a:r>
          </a:p>
          <a:p>
            <a:pPr marL="793750" lvl="1" indent="-336550"/>
            <a:r>
              <a:rPr lang="en-US" dirty="0"/>
              <a:t>Quality Review Framework</a:t>
            </a:r>
          </a:p>
          <a:p>
            <a:pPr marL="793750" lvl="1" indent="-336550"/>
            <a:r>
              <a:rPr lang="en-US" dirty="0"/>
              <a:t>Code</a:t>
            </a:r>
          </a:p>
          <a:p>
            <a:pPr marL="793750" lvl="1" indent="-336550"/>
            <a:endParaRPr lang="en-US" dirty="0"/>
          </a:p>
          <a:p>
            <a:pPr marL="336550" indent="-336550"/>
            <a:r>
              <a:rPr lang="en-US" dirty="0"/>
              <a:t>Q and A</a:t>
            </a:r>
          </a:p>
        </p:txBody>
      </p:sp>
      <p:sp>
        <p:nvSpPr>
          <p:cNvPr id="3" name="Left Brace 2"/>
          <p:cNvSpPr/>
          <p:nvPr/>
        </p:nvSpPr>
        <p:spPr>
          <a:xfrm>
            <a:off x="2094709" y="1885230"/>
            <a:ext cx="377372" cy="873873"/>
          </a:xfrm>
          <a:prstGeom prst="leftBrace">
            <a:avLst>
              <a:gd name="adj1" fmla="val 46698"/>
              <a:gd name="adj2" fmla="val 51661"/>
            </a:avLst>
          </a:prstGeom>
          <a:ln w="28575" cap="sq">
            <a:solidFill>
              <a:schemeClr val="accent2"/>
            </a:solidFill>
            <a:beve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Left Brace 35"/>
          <p:cNvSpPr/>
          <p:nvPr/>
        </p:nvSpPr>
        <p:spPr>
          <a:xfrm>
            <a:off x="2094709" y="3397484"/>
            <a:ext cx="377372" cy="1542161"/>
          </a:xfrm>
          <a:prstGeom prst="leftBrace">
            <a:avLst>
              <a:gd name="adj1" fmla="val 46698"/>
              <a:gd name="adj2" fmla="val 51661"/>
            </a:avLst>
          </a:prstGeom>
          <a:ln w="28575" cap="sq">
            <a:solidFill>
              <a:schemeClr val="accent2"/>
            </a:solidFill>
            <a:beve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p:cNvSpPr txBox="1"/>
          <p:nvPr/>
        </p:nvSpPr>
        <p:spPr>
          <a:xfrm>
            <a:off x="665924" y="2029778"/>
            <a:ext cx="1280160" cy="584775"/>
          </a:xfrm>
          <a:prstGeom prst="rect">
            <a:avLst/>
          </a:prstGeom>
          <a:solidFill>
            <a:schemeClr val="accent2"/>
          </a:solidFill>
        </p:spPr>
        <p:txBody>
          <a:bodyPr wrap="square" rtlCol="0">
            <a:spAutoFit/>
          </a:bodyPr>
          <a:lstStyle/>
          <a:p>
            <a:pPr algn="ctr"/>
            <a:r>
              <a:rPr lang="en-US" sz="3200" dirty="0">
                <a:solidFill>
                  <a:schemeClr val="bg1"/>
                </a:solidFill>
              </a:rPr>
              <a:t>WHY</a:t>
            </a:r>
          </a:p>
        </p:txBody>
      </p:sp>
      <p:sp>
        <p:nvSpPr>
          <p:cNvPr id="39" name="TextBox 38"/>
          <p:cNvSpPr txBox="1"/>
          <p:nvPr/>
        </p:nvSpPr>
        <p:spPr>
          <a:xfrm>
            <a:off x="665924" y="3876176"/>
            <a:ext cx="1280160" cy="584775"/>
          </a:xfrm>
          <a:prstGeom prst="rect">
            <a:avLst/>
          </a:prstGeom>
          <a:solidFill>
            <a:schemeClr val="accent2"/>
          </a:solidFill>
        </p:spPr>
        <p:txBody>
          <a:bodyPr wrap="square" rtlCol="0">
            <a:spAutoFit/>
          </a:bodyPr>
          <a:lstStyle/>
          <a:p>
            <a:pPr algn="ctr"/>
            <a:r>
              <a:rPr lang="en-US" sz="3200" dirty="0">
                <a:solidFill>
                  <a:schemeClr val="bg1"/>
                </a:solidFill>
              </a:rPr>
              <a:t>HOW</a:t>
            </a:r>
          </a:p>
        </p:txBody>
      </p:sp>
    </p:spTree>
    <p:extLst>
      <p:ext uri="{BB962C8B-B14F-4D97-AF65-F5344CB8AC3E}">
        <p14:creationId xmlns:p14="http://schemas.microsoft.com/office/powerpoint/2010/main" val="1424676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curating for reproducibility</a:t>
            </a:r>
            <a:br>
              <a:rPr lang="en-US" dirty="0"/>
            </a:br>
            <a:r>
              <a:rPr lang="en-US" sz="3700" dirty="0">
                <a:solidFill>
                  <a:schemeClr val="tx1"/>
                </a:solidFill>
              </a:rPr>
              <a:t>DOCUMENTATION REVIEW – METADATA </a:t>
            </a:r>
          </a:p>
        </p:txBody>
      </p:sp>
      <p:sp>
        <p:nvSpPr>
          <p:cNvPr id="51" name="Content Placeholder 4"/>
          <p:cNvSpPr>
            <a:spLocks noGrp="1"/>
          </p:cNvSpPr>
          <p:nvPr>
            <p:ph idx="1"/>
          </p:nvPr>
        </p:nvSpPr>
        <p:spPr>
          <a:xfrm>
            <a:off x="3222170" y="2416627"/>
            <a:ext cx="8554101" cy="4441373"/>
          </a:xfrm>
        </p:spPr>
        <p:txBody>
          <a:bodyPr>
            <a:normAutofit fontScale="62500" lnSpcReduction="20000"/>
          </a:bodyPr>
          <a:lstStyle/>
          <a:p>
            <a:r>
              <a:rPr lang="en-US" sz="2400" b="1" dirty="0"/>
              <a:t>Related publications.</a:t>
            </a:r>
            <a:r>
              <a:rPr lang="en-US" sz="2400" dirty="0"/>
              <a:t> Citations to publications based on the data, by the principal investigators or others. </a:t>
            </a:r>
          </a:p>
          <a:p>
            <a:r>
              <a:rPr lang="en-US" sz="2400" b="1" dirty="0"/>
              <a:t>Technical information on files.</a:t>
            </a:r>
            <a:r>
              <a:rPr lang="en-US" sz="2400" dirty="0"/>
              <a:t> Information on file formats, file linking, and similar information.</a:t>
            </a:r>
          </a:p>
          <a:p>
            <a:r>
              <a:rPr lang="en-US" sz="2400" b="1" dirty="0"/>
              <a:t>Data collection instruments.</a:t>
            </a:r>
            <a:r>
              <a:rPr lang="en-US" sz="2400" dirty="0"/>
              <a:t> Copies of the original data collection forms and instruments. Other researchers often want to know the context in which a particular question was asked, and it is helpful to see the survey instrument as a whole. Copyrighted survey questions should be acknowledged with a citation so that users may access and give credit to the original survey and its author. </a:t>
            </a:r>
          </a:p>
          <a:p>
            <a:r>
              <a:rPr lang="en-US" sz="2400" b="1" dirty="0"/>
              <a:t>Flowchart of the data collection instrument.</a:t>
            </a:r>
            <a:r>
              <a:rPr lang="en-US" sz="2400" dirty="0"/>
              <a:t> A graphical guide to the data, showing which respondents were asked which questions and how various items link to each other. This is particularly useful for complex questionnaires or when no hardcopy questionnaire is available.</a:t>
            </a:r>
          </a:p>
          <a:p>
            <a:r>
              <a:rPr lang="en-US" sz="2400" b="1" dirty="0"/>
              <a:t>Index or table of contents.</a:t>
            </a:r>
            <a:r>
              <a:rPr lang="en-US" sz="2400" dirty="0"/>
              <a:t> A list of variables either in alphabetic order or organized into variable groups with corresponding page numbers or links to the variables in the technical documentation or codebook.</a:t>
            </a:r>
          </a:p>
          <a:p>
            <a:r>
              <a:rPr lang="en-US" sz="2400" b="1" dirty="0"/>
              <a:t>List of abbreviations and other conventions.</a:t>
            </a:r>
            <a:r>
              <a:rPr lang="en-US" sz="2400" dirty="0"/>
              <a:t> Variable names and variable labels often contain abbreviations. Ideally, these should be standardized and described.</a:t>
            </a:r>
          </a:p>
          <a:p>
            <a:r>
              <a:rPr lang="en-US" sz="2400" b="1" dirty="0"/>
              <a:t>Interviewer guide.</a:t>
            </a:r>
            <a:r>
              <a:rPr lang="en-US" sz="2400" dirty="0"/>
              <a:t> Details on how interviews were administered, including probes, interviewer specifications, use of visual aids such as hand cards, and the like.</a:t>
            </a:r>
          </a:p>
          <a:p>
            <a:r>
              <a:rPr lang="en-US" sz="2400" b="1" dirty="0"/>
              <a:t>Coding instrument.</a:t>
            </a:r>
            <a:r>
              <a:rPr lang="en-US" sz="2400" dirty="0"/>
              <a:t> A document that details the rules and definitions used for coding the data. This is particularly useful when open-ended responses are coded into quantitative data and the codes are not provided on the original data collection instrument.</a:t>
            </a:r>
          </a:p>
        </p:txBody>
      </p:sp>
      <p:sp>
        <p:nvSpPr>
          <p:cNvPr id="39" name="Rectangle 38"/>
          <p:cNvSpPr/>
          <p:nvPr/>
        </p:nvSpPr>
        <p:spPr>
          <a:xfrm>
            <a:off x="219075" y="6589551"/>
            <a:ext cx="5353050" cy="276999"/>
          </a:xfrm>
          <a:prstGeom prst="rect">
            <a:avLst/>
          </a:prstGeom>
        </p:spPr>
        <p:txBody>
          <a:bodyPr wrap="square">
            <a:spAutoFit/>
          </a:bodyPr>
          <a:lstStyle/>
          <a:p>
            <a:r>
              <a:rPr lang="en-US" sz="1200" dirty="0"/>
              <a:t>Source: https://www.icpsr.umich.edu/icpsrweb/content/deposit/guide/index.html</a:t>
            </a:r>
          </a:p>
        </p:txBody>
      </p:sp>
      <p:grpSp>
        <p:nvGrpSpPr>
          <p:cNvPr id="8" name="Group 7"/>
          <p:cNvGrpSpPr/>
          <p:nvPr/>
        </p:nvGrpSpPr>
        <p:grpSpPr>
          <a:xfrm>
            <a:off x="1024128" y="2532079"/>
            <a:ext cx="1828800" cy="2504378"/>
            <a:chOff x="3654815" y="2778822"/>
            <a:chExt cx="1828800" cy="2504378"/>
          </a:xfrm>
        </p:grpSpPr>
        <p:sp>
          <p:nvSpPr>
            <p:cNvPr id="9" name="Rectangle 8"/>
            <p:cNvSpPr/>
            <p:nvPr/>
          </p:nvSpPr>
          <p:spPr>
            <a:xfrm>
              <a:off x="3654815" y="2778822"/>
              <a:ext cx="1828800" cy="250437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b"/>
            <a:lstStyle/>
            <a:p>
              <a:pPr algn="ctr"/>
              <a:r>
                <a:rPr lang="en-US" sz="3200" b="1" dirty="0"/>
                <a:t>DOC</a:t>
              </a:r>
            </a:p>
            <a:p>
              <a:pPr algn="ctr"/>
              <a:r>
                <a:rPr lang="en-US" sz="3200" b="1" dirty="0"/>
                <a:t>REVIEW</a:t>
              </a:r>
            </a:p>
          </p:txBody>
        </p:sp>
        <p:pic>
          <p:nvPicPr>
            <p:cNvPr id="10" name="Picture 9"/>
            <p:cNvPicPr>
              <a:picLocks noChangeAspect="1"/>
            </p:cNvPicPr>
            <p:nvPr/>
          </p:nvPicPr>
          <p:blipFill>
            <a:blip r:embed="rId2">
              <a:lum bright="70000" contrast="-70000"/>
            </a:blip>
            <a:stretch>
              <a:fillRect/>
            </a:stretch>
          </p:blipFill>
          <p:spPr>
            <a:xfrm>
              <a:off x="4087177" y="2960913"/>
              <a:ext cx="964075" cy="1280160"/>
            </a:xfrm>
            <a:prstGeom prst="rect">
              <a:avLst/>
            </a:prstGeom>
          </p:spPr>
        </p:pic>
      </p:grpSp>
    </p:spTree>
    <p:extLst>
      <p:ext uri="{BB962C8B-B14F-4D97-AF65-F5344CB8AC3E}">
        <p14:creationId xmlns:p14="http://schemas.microsoft.com/office/powerpoint/2010/main" val="169507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24128" y="2532080"/>
            <a:ext cx="1828800" cy="2504378"/>
            <a:chOff x="8916189" y="2778822"/>
            <a:chExt cx="1828800" cy="2504378"/>
          </a:xfrm>
        </p:grpSpPr>
        <p:sp>
          <p:nvSpPr>
            <p:cNvPr id="48" name="Rectangle 47"/>
            <p:cNvSpPr/>
            <p:nvPr/>
          </p:nvSpPr>
          <p:spPr>
            <a:xfrm>
              <a:off x="8916189" y="2778822"/>
              <a:ext cx="1828800" cy="25043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b="1" dirty="0"/>
                <a:t>CODE</a:t>
              </a:r>
            </a:p>
            <a:p>
              <a:pPr algn="ctr"/>
              <a:r>
                <a:rPr lang="en-US" sz="3200" b="1" dirty="0"/>
                <a:t>REVIEW</a:t>
              </a:r>
            </a:p>
          </p:txBody>
        </p:sp>
        <p:pic>
          <p:nvPicPr>
            <p:cNvPr id="24" name="Picture 23"/>
            <p:cNvPicPr>
              <a:picLocks noChangeAspect="1"/>
            </p:cNvPicPr>
            <p:nvPr/>
          </p:nvPicPr>
          <p:blipFill>
            <a:blip r:embed="rId2"/>
            <a:stretch>
              <a:fillRect/>
            </a:stretch>
          </p:blipFill>
          <p:spPr>
            <a:xfrm>
              <a:off x="9186999" y="2960913"/>
              <a:ext cx="1338440" cy="1320676"/>
            </a:xfrm>
            <a:prstGeom prst="rect">
              <a:avLst/>
            </a:prstGeom>
          </p:spPr>
        </p:pic>
      </p:grpSp>
      <p:sp>
        <p:nvSpPr>
          <p:cNvPr id="2" name="Title 1"/>
          <p:cNvSpPr>
            <a:spLocks noGrp="1"/>
          </p:cNvSpPr>
          <p:nvPr>
            <p:ph type="title"/>
          </p:nvPr>
        </p:nvSpPr>
        <p:spPr/>
        <p:txBody>
          <a:bodyPr>
            <a:normAutofit/>
          </a:bodyPr>
          <a:lstStyle/>
          <a:p>
            <a:r>
              <a:rPr lang="en-US" sz="4800" dirty="0"/>
              <a:t>curating for reproducibility</a:t>
            </a:r>
            <a:br>
              <a:rPr lang="en-US" dirty="0"/>
            </a:br>
            <a:r>
              <a:rPr lang="en-US" sz="3700" dirty="0">
                <a:solidFill>
                  <a:schemeClr val="tx1"/>
                </a:solidFill>
              </a:rPr>
              <a:t>CODE QUALITY REVIEW</a:t>
            </a:r>
          </a:p>
        </p:txBody>
      </p:sp>
      <p:sp>
        <p:nvSpPr>
          <p:cNvPr id="51" name="Content Placeholder 4"/>
          <p:cNvSpPr>
            <a:spLocks noGrp="1"/>
          </p:cNvSpPr>
          <p:nvPr>
            <p:ph idx="1"/>
          </p:nvPr>
        </p:nvSpPr>
        <p:spPr>
          <a:xfrm>
            <a:off x="3222171" y="2416628"/>
            <a:ext cx="7522028" cy="4023360"/>
          </a:xfrm>
        </p:spPr>
        <p:txBody>
          <a:bodyPr>
            <a:normAutofit lnSpcReduction="10000"/>
          </a:bodyPr>
          <a:lstStyle/>
          <a:p>
            <a:pPr marL="465138" indent="-465138">
              <a:buFont typeface="Webdings" panose="05030102010509060703" pitchFamily="18" charset="2"/>
              <a:buChar char="a"/>
            </a:pPr>
            <a:r>
              <a:rPr lang="en-US" sz="2400" dirty="0"/>
              <a:t>Identify packages and version required to execute code</a:t>
            </a:r>
          </a:p>
          <a:p>
            <a:pPr marL="465138" indent="-465138">
              <a:buFont typeface="Webdings" panose="05030102010509060703" pitchFamily="18" charset="2"/>
              <a:buChar char="a"/>
            </a:pPr>
            <a:r>
              <a:rPr lang="en-US" sz="2400" dirty="0"/>
              <a:t>Identify the execution order of codes (if multiple files)</a:t>
            </a:r>
          </a:p>
          <a:p>
            <a:pPr marL="465138" indent="-465138">
              <a:buFont typeface="Webdings" panose="05030102010509060703" pitchFamily="18" charset="2"/>
              <a:buChar char="a"/>
            </a:pPr>
            <a:r>
              <a:rPr lang="en-US" sz="2400" dirty="0"/>
              <a:t>Set up working directories or convert absolute file paths in your code to relative file paths</a:t>
            </a:r>
          </a:p>
          <a:p>
            <a:pPr marL="465138" indent="-465138">
              <a:buFont typeface="Webdings" panose="05030102010509060703" pitchFamily="18" charset="2"/>
              <a:buChar char="a"/>
            </a:pPr>
            <a:r>
              <a:rPr lang="en-US" sz="2400" dirty="0"/>
              <a:t>Check code is well-annotated i.e., there are non-executable comments that document analysis processes </a:t>
            </a:r>
          </a:p>
          <a:p>
            <a:pPr marL="465138" indent="-465138">
              <a:buFont typeface="Webdings" panose="05030102010509060703" pitchFamily="18" charset="2"/>
              <a:buChar char="a"/>
            </a:pPr>
            <a:r>
              <a:rPr lang="en-US" sz="2400" dirty="0"/>
              <a:t>Identify the types of code included – </a:t>
            </a:r>
            <a:r>
              <a:rPr lang="en-US" sz="2400" dirty="0" err="1"/>
              <a:t>e.g</a:t>
            </a:r>
            <a:r>
              <a:rPr lang="en-US" sz="2400" dirty="0"/>
              <a:t>, variable transformation and data cleaning; statistical procedures; presentation (tables and graphs); saving/logging</a:t>
            </a:r>
          </a:p>
        </p:txBody>
      </p:sp>
    </p:spTree>
    <p:extLst>
      <p:ext uri="{BB962C8B-B14F-4D97-AF65-F5344CB8AC3E}">
        <p14:creationId xmlns:p14="http://schemas.microsoft.com/office/powerpoint/2010/main" val="764469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24128" y="2532080"/>
            <a:ext cx="1828800" cy="2504378"/>
            <a:chOff x="8916189" y="2778822"/>
            <a:chExt cx="1828800" cy="2504378"/>
          </a:xfrm>
        </p:grpSpPr>
        <p:sp>
          <p:nvSpPr>
            <p:cNvPr id="48" name="Rectangle 47"/>
            <p:cNvSpPr/>
            <p:nvPr/>
          </p:nvSpPr>
          <p:spPr>
            <a:xfrm>
              <a:off x="8916189" y="2778822"/>
              <a:ext cx="1828800" cy="25043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b="1" dirty="0"/>
                <a:t>CODE</a:t>
              </a:r>
            </a:p>
            <a:p>
              <a:pPr algn="ctr"/>
              <a:r>
                <a:rPr lang="en-US" sz="3200" b="1" dirty="0"/>
                <a:t>REVIEW</a:t>
              </a:r>
            </a:p>
          </p:txBody>
        </p:sp>
        <p:pic>
          <p:nvPicPr>
            <p:cNvPr id="24" name="Picture 23"/>
            <p:cNvPicPr>
              <a:picLocks noChangeAspect="1"/>
            </p:cNvPicPr>
            <p:nvPr/>
          </p:nvPicPr>
          <p:blipFill>
            <a:blip r:embed="rId2"/>
            <a:stretch>
              <a:fillRect/>
            </a:stretch>
          </p:blipFill>
          <p:spPr>
            <a:xfrm>
              <a:off x="9186999" y="2960913"/>
              <a:ext cx="1338440" cy="1320676"/>
            </a:xfrm>
            <a:prstGeom prst="rect">
              <a:avLst/>
            </a:prstGeom>
          </p:spPr>
        </p:pic>
      </p:grpSp>
      <p:sp>
        <p:nvSpPr>
          <p:cNvPr id="2" name="Title 1"/>
          <p:cNvSpPr>
            <a:spLocks noGrp="1"/>
          </p:cNvSpPr>
          <p:nvPr>
            <p:ph type="title"/>
          </p:nvPr>
        </p:nvSpPr>
        <p:spPr/>
        <p:txBody>
          <a:bodyPr>
            <a:normAutofit/>
          </a:bodyPr>
          <a:lstStyle/>
          <a:p>
            <a:r>
              <a:rPr lang="en-US" sz="4800" dirty="0"/>
              <a:t>curating for reproducibility</a:t>
            </a:r>
            <a:br>
              <a:rPr lang="en-US" dirty="0"/>
            </a:br>
            <a:r>
              <a:rPr lang="en-US" sz="3700" dirty="0">
                <a:solidFill>
                  <a:schemeClr val="tx1"/>
                </a:solidFill>
              </a:rPr>
              <a:t>CODE QUALITY REVIEW</a:t>
            </a:r>
          </a:p>
        </p:txBody>
      </p:sp>
      <p:sp>
        <p:nvSpPr>
          <p:cNvPr id="51" name="Content Placeholder 4"/>
          <p:cNvSpPr>
            <a:spLocks noGrp="1"/>
          </p:cNvSpPr>
          <p:nvPr>
            <p:ph idx="1"/>
          </p:nvPr>
        </p:nvSpPr>
        <p:spPr>
          <a:xfrm>
            <a:off x="3222171" y="2416628"/>
            <a:ext cx="7522028" cy="4023360"/>
          </a:xfrm>
        </p:spPr>
        <p:txBody>
          <a:bodyPr>
            <a:normAutofit/>
          </a:bodyPr>
          <a:lstStyle/>
          <a:p>
            <a:pPr marL="465138" indent="-465138">
              <a:buFont typeface="Webdings" panose="05030102010509060703" pitchFamily="18" charset="2"/>
              <a:buChar char="a"/>
            </a:pPr>
            <a:r>
              <a:rPr lang="en-US" sz="2400" dirty="0"/>
              <a:t>Open/</a:t>
            </a:r>
            <a:r>
              <a:rPr lang="en-US" sz="2400" u="sng" dirty="0"/>
              <a:t>Print</a:t>
            </a:r>
            <a:r>
              <a:rPr lang="en-US" sz="2400" dirty="0"/>
              <a:t> and identify the results in the paper</a:t>
            </a:r>
          </a:p>
          <a:p>
            <a:pPr marL="465138" indent="-465138">
              <a:buFont typeface="Webdings" panose="05030102010509060703" pitchFamily="18" charset="2"/>
              <a:buChar char="a"/>
            </a:pPr>
            <a:r>
              <a:rPr lang="en-US" sz="2400" dirty="0"/>
              <a:t>Execute code to ensure code is error-free</a:t>
            </a:r>
          </a:p>
          <a:p>
            <a:pPr marL="465138" indent="-465138">
              <a:buFont typeface="Webdings" panose="05030102010509060703" pitchFamily="18" charset="2"/>
              <a:buChar char="a"/>
            </a:pPr>
            <a:r>
              <a:rPr lang="en-US" sz="2400" dirty="0"/>
              <a:t>Compare code output to findings presented in the article</a:t>
            </a:r>
          </a:p>
        </p:txBody>
      </p:sp>
    </p:spTree>
    <p:extLst>
      <p:ext uri="{BB962C8B-B14F-4D97-AF65-F5344CB8AC3E}">
        <p14:creationId xmlns:p14="http://schemas.microsoft.com/office/powerpoint/2010/main" val="2774002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24128" y="2532080"/>
            <a:ext cx="1828800" cy="2504378"/>
            <a:chOff x="8916189" y="2778822"/>
            <a:chExt cx="1828800" cy="2504378"/>
          </a:xfrm>
        </p:grpSpPr>
        <p:sp>
          <p:nvSpPr>
            <p:cNvPr id="48" name="Rectangle 47"/>
            <p:cNvSpPr/>
            <p:nvPr/>
          </p:nvSpPr>
          <p:spPr>
            <a:xfrm>
              <a:off x="8916189" y="2778822"/>
              <a:ext cx="1828800" cy="25043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b="1" dirty="0"/>
                <a:t>CODE</a:t>
              </a:r>
            </a:p>
            <a:p>
              <a:pPr algn="ctr"/>
              <a:r>
                <a:rPr lang="en-US" sz="3200" b="1" dirty="0"/>
                <a:t>REVIEW</a:t>
              </a:r>
            </a:p>
          </p:txBody>
        </p:sp>
        <p:pic>
          <p:nvPicPr>
            <p:cNvPr id="24" name="Picture 23"/>
            <p:cNvPicPr>
              <a:picLocks noChangeAspect="1"/>
            </p:cNvPicPr>
            <p:nvPr/>
          </p:nvPicPr>
          <p:blipFill>
            <a:blip r:embed="rId2"/>
            <a:stretch>
              <a:fillRect/>
            </a:stretch>
          </p:blipFill>
          <p:spPr>
            <a:xfrm>
              <a:off x="9186999" y="2960913"/>
              <a:ext cx="1338440" cy="1320676"/>
            </a:xfrm>
            <a:prstGeom prst="rect">
              <a:avLst/>
            </a:prstGeom>
          </p:spPr>
        </p:pic>
      </p:grpSp>
      <p:sp>
        <p:nvSpPr>
          <p:cNvPr id="2" name="Title 1"/>
          <p:cNvSpPr>
            <a:spLocks noGrp="1"/>
          </p:cNvSpPr>
          <p:nvPr>
            <p:ph type="title"/>
          </p:nvPr>
        </p:nvSpPr>
        <p:spPr/>
        <p:txBody>
          <a:bodyPr>
            <a:normAutofit/>
          </a:bodyPr>
          <a:lstStyle/>
          <a:p>
            <a:r>
              <a:rPr lang="en-US" sz="4800" dirty="0"/>
              <a:t>curating for reproducibility</a:t>
            </a:r>
            <a:br>
              <a:rPr lang="en-US" dirty="0"/>
            </a:br>
            <a:r>
              <a:rPr lang="en-US" sz="3700" dirty="0">
                <a:solidFill>
                  <a:schemeClr val="tx1"/>
                </a:solidFill>
              </a:rPr>
              <a:t>CODE QUALITY REVIEW</a:t>
            </a:r>
          </a:p>
        </p:txBody>
      </p:sp>
      <p:sp>
        <p:nvSpPr>
          <p:cNvPr id="51" name="Content Placeholder 4"/>
          <p:cNvSpPr>
            <a:spLocks noGrp="1"/>
          </p:cNvSpPr>
          <p:nvPr>
            <p:ph idx="1"/>
          </p:nvPr>
        </p:nvSpPr>
        <p:spPr>
          <a:xfrm>
            <a:off x="3222171" y="2416628"/>
            <a:ext cx="7522028" cy="4023360"/>
          </a:xfrm>
        </p:spPr>
        <p:txBody>
          <a:bodyPr>
            <a:normAutofit lnSpcReduction="10000"/>
          </a:bodyPr>
          <a:lstStyle/>
          <a:p>
            <a:pPr marL="465138" indent="-465138">
              <a:buFont typeface="Webdings" panose="05030102010509060703" pitchFamily="18" charset="2"/>
              <a:buChar char="a"/>
            </a:pPr>
            <a:r>
              <a:rPr lang="en-US" sz="2400" dirty="0"/>
              <a:t>In case of discrepancies:</a:t>
            </a:r>
          </a:p>
          <a:p>
            <a:pPr marL="638874" lvl="1" indent="-465138">
              <a:buFont typeface="Webdings" panose="05030102010509060703" pitchFamily="18" charset="2"/>
              <a:buChar char="a"/>
            </a:pPr>
            <a:r>
              <a:rPr lang="en-US" sz="2000" dirty="0"/>
              <a:t>Mark/highlight the discrepancies in the manuscript</a:t>
            </a:r>
          </a:p>
          <a:p>
            <a:pPr marL="638874" lvl="1" indent="-465138">
              <a:buFont typeface="Webdings" panose="05030102010509060703" pitchFamily="18" charset="2"/>
              <a:buChar char="a"/>
            </a:pPr>
            <a:r>
              <a:rPr lang="en-US" sz="2000" dirty="0"/>
              <a:t>Write next to it the actual figures you derived from the output</a:t>
            </a:r>
          </a:p>
          <a:p>
            <a:pPr marL="638874" lvl="1" indent="-465138">
              <a:buFont typeface="Webdings" panose="05030102010509060703" pitchFamily="18" charset="2"/>
              <a:buChar char="a"/>
            </a:pPr>
            <a:r>
              <a:rPr lang="en-US" sz="2000" dirty="0"/>
              <a:t>If necessary, write notes at the margins of the printed manuscript</a:t>
            </a:r>
          </a:p>
          <a:p>
            <a:pPr marL="465138" indent="-465138">
              <a:buFont typeface="Webdings" panose="05030102010509060703" pitchFamily="18" charset="2"/>
              <a:buChar char="a"/>
            </a:pPr>
            <a:r>
              <a:rPr lang="en-US" sz="2400" dirty="0"/>
              <a:t>Try to establish the reason for the discrepancies or errors</a:t>
            </a:r>
          </a:p>
          <a:p>
            <a:pPr marL="465138" indent="-465138">
              <a:buFont typeface="Webdings" panose="05030102010509060703" pitchFamily="18" charset="2"/>
              <a:buChar char="a"/>
            </a:pPr>
            <a:r>
              <a:rPr lang="en-US" sz="2400" dirty="0"/>
              <a:t>Retrace your steps</a:t>
            </a:r>
          </a:p>
          <a:p>
            <a:pPr marL="465138" indent="-465138">
              <a:buFont typeface="Webdings" panose="05030102010509060703" pitchFamily="18" charset="2"/>
              <a:buChar char="a"/>
            </a:pPr>
            <a:r>
              <a:rPr lang="en-US" sz="2400" dirty="0"/>
              <a:t>Scan and send to the client.  Ideally, have the client sit next to you during the entire process so they can respond immediately.</a:t>
            </a:r>
          </a:p>
          <a:p>
            <a:pPr marL="465138" indent="-465138">
              <a:buFont typeface="Webdings" panose="05030102010509060703" pitchFamily="18" charset="2"/>
              <a:buChar char="a"/>
            </a:pPr>
            <a:endParaRPr lang="en-US" sz="2400" dirty="0"/>
          </a:p>
        </p:txBody>
      </p:sp>
    </p:spTree>
    <p:extLst>
      <p:ext uri="{BB962C8B-B14F-4D97-AF65-F5344CB8AC3E}">
        <p14:creationId xmlns:p14="http://schemas.microsoft.com/office/powerpoint/2010/main" val="10112401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24128" y="2532080"/>
            <a:ext cx="1828800" cy="2504378"/>
            <a:chOff x="8916189" y="2778822"/>
            <a:chExt cx="1828800" cy="2504378"/>
          </a:xfrm>
        </p:grpSpPr>
        <p:sp>
          <p:nvSpPr>
            <p:cNvPr id="48" name="Rectangle 47"/>
            <p:cNvSpPr/>
            <p:nvPr/>
          </p:nvSpPr>
          <p:spPr>
            <a:xfrm>
              <a:off x="8916189" y="2778822"/>
              <a:ext cx="1828800" cy="25043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b="1" dirty="0"/>
                <a:t>CODE</a:t>
              </a:r>
            </a:p>
            <a:p>
              <a:pPr algn="ctr"/>
              <a:r>
                <a:rPr lang="en-US" sz="3200" b="1" dirty="0"/>
                <a:t>REVIEW</a:t>
              </a:r>
            </a:p>
          </p:txBody>
        </p:sp>
        <p:pic>
          <p:nvPicPr>
            <p:cNvPr id="24" name="Picture 23"/>
            <p:cNvPicPr>
              <a:picLocks noChangeAspect="1"/>
            </p:cNvPicPr>
            <p:nvPr/>
          </p:nvPicPr>
          <p:blipFill>
            <a:blip r:embed="rId2"/>
            <a:stretch>
              <a:fillRect/>
            </a:stretch>
          </p:blipFill>
          <p:spPr>
            <a:xfrm>
              <a:off x="9186999" y="2960913"/>
              <a:ext cx="1338440" cy="1320676"/>
            </a:xfrm>
            <a:prstGeom prst="rect">
              <a:avLst/>
            </a:prstGeom>
          </p:spPr>
        </p:pic>
      </p:grpSp>
      <p:sp>
        <p:nvSpPr>
          <p:cNvPr id="2" name="Title 1"/>
          <p:cNvSpPr>
            <a:spLocks noGrp="1"/>
          </p:cNvSpPr>
          <p:nvPr>
            <p:ph type="title"/>
          </p:nvPr>
        </p:nvSpPr>
        <p:spPr/>
        <p:txBody>
          <a:bodyPr>
            <a:normAutofit/>
          </a:bodyPr>
          <a:lstStyle/>
          <a:p>
            <a:r>
              <a:rPr lang="en-US" sz="4800" dirty="0"/>
              <a:t>curating for reproducibility</a:t>
            </a:r>
            <a:br>
              <a:rPr lang="en-US" dirty="0"/>
            </a:br>
            <a:r>
              <a:rPr lang="en-US" sz="3700" dirty="0">
                <a:solidFill>
                  <a:schemeClr val="tx1"/>
                </a:solidFill>
              </a:rPr>
              <a:t>CODE QUALITY REVIEW</a:t>
            </a:r>
          </a:p>
        </p:txBody>
      </p:sp>
      <p:sp>
        <p:nvSpPr>
          <p:cNvPr id="51" name="Content Placeholder 4"/>
          <p:cNvSpPr>
            <a:spLocks noGrp="1"/>
          </p:cNvSpPr>
          <p:nvPr>
            <p:ph idx="1"/>
          </p:nvPr>
        </p:nvSpPr>
        <p:spPr>
          <a:xfrm>
            <a:off x="3222171" y="2416628"/>
            <a:ext cx="7522028" cy="4023360"/>
          </a:xfrm>
        </p:spPr>
        <p:txBody>
          <a:bodyPr>
            <a:normAutofit/>
          </a:bodyPr>
          <a:lstStyle/>
          <a:p>
            <a:pPr marL="465138" indent="-465138">
              <a:buFont typeface="Webdings" panose="05030102010509060703" pitchFamily="18" charset="2"/>
              <a:buChar char="a"/>
            </a:pPr>
            <a:r>
              <a:rPr lang="en-US" sz="2400" dirty="0"/>
              <a:t>Convert absolute file paths to relative file paths</a:t>
            </a:r>
          </a:p>
          <a:p>
            <a:pPr marL="516636" lvl="1" indent="-342900"/>
            <a:r>
              <a:rPr lang="en-US" sz="2000" dirty="0"/>
              <a:t>No need to recreate the absolute path of your working directory</a:t>
            </a:r>
          </a:p>
          <a:p>
            <a:pPr marL="516636" lvl="1" indent="-342900"/>
            <a:r>
              <a:rPr lang="en-US" sz="2000" dirty="0"/>
              <a:t>The paths will be relative to the current working directory. Invoking the software by opening the program file makes the program’s folder location the current working directory.</a:t>
            </a:r>
          </a:p>
          <a:p>
            <a:pPr marL="516636" lvl="1" indent="-342900"/>
            <a:r>
              <a:rPr lang="en-US" sz="2000" dirty="0"/>
              <a:t>Portability of your Reproduction Materials Package</a:t>
            </a:r>
          </a:p>
          <a:p>
            <a:pPr marL="516636" lvl="1" indent="-342900"/>
            <a:endParaRPr lang="en-US" sz="2000" dirty="0"/>
          </a:p>
          <a:p>
            <a:pPr marL="642366" lvl="2" indent="-285750"/>
            <a:r>
              <a:rPr lang="en-US" sz="1600" dirty="0"/>
              <a:t>SAS: </a:t>
            </a:r>
            <a:r>
              <a:rPr lang="en-US" sz="1600" dirty="0">
                <a:hlinkClick r:id="rId3"/>
              </a:rPr>
              <a:t>http://sascommunity.org/wiki/Assign_library_in_a_relative_path_in_Windows</a:t>
            </a:r>
            <a:endParaRPr lang="en-US" sz="1600" dirty="0"/>
          </a:p>
          <a:p>
            <a:pPr marL="642366" lvl="2" indent="-285750"/>
            <a:r>
              <a:rPr lang="en-US" sz="1600" dirty="0"/>
              <a:t>R: </a:t>
            </a:r>
            <a:r>
              <a:rPr lang="en-US" sz="1600" dirty="0">
                <a:hlinkClick r:id="rId4"/>
              </a:rPr>
              <a:t>https://www.youtube.com/watch?v=fe6GA200dks</a:t>
            </a:r>
            <a:endParaRPr lang="en-US" sz="1600" dirty="0"/>
          </a:p>
          <a:p>
            <a:pPr marL="638874" lvl="1" indent="-465138">
              <a:buFont typeface="Webdings" panose="05030102010509060703" pitchFamily="18" charset="2"/>
              <a:buChar char="a"/>
            </a:pPr>
            <a:endParaRPr lang="en-US" sz="2000" dirty="0"/>
          </a:p>
        </p:txBody>
      </p:sp>
    </p:spTree>
    <p:extLst>
      <p:ext uri="{BB962C8B-B14F-4D97-AF65-F5344CB8AC3E}">
        <p14:creationId xmlns:p14="http://schemas.microsoft.com/office/powerpoint/2010/main" val="958253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prstClr val="black"/>
              <a:srgbClr val="FFCC00">
                <a:tint val="45000"/>
                <a:satMod val="400000"/>
              </a:srgbClr>
            </a:duotone>
          </a:blip>
          <a:stretch>
            <a:fillRect/>
          </a:stretch>
        </p:blipFill>
        <p:spPr>
          <a:xfrm>
            <a:off x="797011" y="794144"/>
            <a:ext cx="438186" cy="374775"/>
          </a:xfrm>
          <a:prstGeom prst="rect">
            <a:avLst/>
          </a:prstGeom>
        </p:spPr>
      </p:pic>
      <p:sp>
        <p:nvSpPr>
          <p:cNvPr id="5" name="TextBox 4"/>
          <p:cNvSpPr txBox="1"/>
          <p:nvPr/>
        </p:nvSpPr>
        <p:spPr>
          <a:xfrm>
            <a:off x="1218059" y="794144"/>
            <a:ext cx="296566" cy="284943"/>
          </a:xfrm>
          <a:prstGeom prst="rect">
            <a:avLst/>
          </a:prstGeom>
          <a:noFill/>
        </p:spPr>
        <p:txBody>
          <a:bodyPr wrap="none" rtlCol="0">
            <a:spAutoFit/>
          </a:bodyPr>
          <a:lstStyle/>
          <a:p>
            <a:r>
              <a:rPr lang="en-US" dirty="0"/>
              <a:t>H:</a:t>
            </a:r>
          </a:p>
        </p:txBody>
      </p:sp>
      <p:pic>
        <p:nvPicPr>
          <p:cNvPr id="6" name="Picture 5"/>
          <p:cNvPicPr>
            <a:picLocks noChangeAspect="1"/>
          </p:cNvPicPr>
          <p:nvPr/>
        </p:nvPicPr>
        <p:blipFill>
          <a:blip r:embed="rId3">
            <a:duotone>
              <a:prstClr val="black"/>
              <a:srgbClr val="FFCC00">
                <a:tint val="45000"/>
                <a:satMod val="400000"/>
              </a:srgbClr>
            </a:duotone>
          </a:blip>
          <a:stretch>
            <a:fillRect/>
          </a:stretch>
        </p:blipFill>
        <p:spPr>
          <a:xfrm>
            <a:off x="1298144" y="1469103"/>
            <a:ext cx="438186" cy="374775"/>
          </a:xfrm>
          <a:prstGeom prst="rect">
            <a:avLst/>
          </a:prstGeom>
        </p:spPr>
      </p:pic>
      <p:sp>
        <p:nvSpPr>
          <p:cNvPr id="7" name="TextBox 6"/>
          <p:cNvSpPr txBox="1"/>
          <p:nvPr/>
        </p:nvSpPr>
        <p:spPr>
          <a:xfrm>
            <a:off x="1681685" y="1511595"/>
            <a:ext cx="696866" cy="284943"/>
          </a:xfrm>
          <a:prstGeom prst="rect">
            <a:avLst/>
          </a:prstGeom>
          <a:noFill/>
        </p:spPr>
        <p:txBody>
          <a:bodyPr wrap="none" rtlCol="0">
            <a:spAutoFit/>
          </a:bodyPr>
          <a:lstStyle/>
          <a:p>
            <a:r>
              <a:rPr lang="en-US" dirty="0"/>
              <a:t>Projects</a:t>
            </a:r>
          </a:p>
        </p:txBody>
      </p:sp>
      <p:pic>
        <p:nvPicPr>
          <p:cNvPr id="11" name="Picture 10"/>
          <p:cNvPicPr>
            <a:picLocks noChangeAspect="1"/>
          </p:cNvPicPr>
          <p:nvPr/>
        </p:nvPicPr>
        <p:blipFill>
          <a:blip r:embed="rId3">
            <a:duotone>
              <a:prstClr val="black"/>
              <a:srgbClr val="FFCC00">
                <a:tint val="45000"/>
                <a:satMod val="400000"/>
              </a:srgbClr>
            </a:duotone>
          </a:blip>
          <a:stretch>
            <a:fillRect/>
          </a:stretch>
        </p:blipFill>
        <p:spPr>
          <a:xfrm>
            <a:off x="2055342" y="2163590"/>
            <a:ext cx="438186" cy="374775"/>
          </a:xfrm>
          <a:prstGeom prst="rect">
            <a:avLst/>
          </a:prstGeom>
        </p:spPr>
      </p:pic>
      <p:sp>
        <p:nvSpPr>
          <p:cNvPr id="12" name="TextBox 11"/>
          <p:cNvSpPr txBox="1"/>
          <p:nvPr/>
        </p:nvSpPr>
        <p:spPr>
          <a:xfrm>
            <a:off x="2493528" y="2160380"/>
            <a:ext cx="437124" cy="284943"/>
          </a:xfrm>
          <a:prstGeom prst="rect">
            <a:avLst/>
          </a:prstGeom>
          <a:noFill/>
        </p:spPr>
        <p:txBody>
          <a:bodyPr wrap="none" rtlCol="0">
            <a:spAutoFit/>
          </a:bodyPr>
          <a:lstStyle/>
          <a:p>
            <a:r>
              <a:rPr lang="en-US" dirty="0"/>
              <a:t>TIER</a:t>
            </a:r>
          </a:p>
        </p:txBody>
      </p:sp>
      <p:pic>
        <p:nvPicPr>
          <p:cNvPr id="16" name="Picture 15"/>
          <p:cNvPicPr>
            <a:picLocks noChangeAspect="1"/>
          </p:cNvPicPr>
          <p:nvPr/>
        </p:nvPicPr>
        <p:blipFill>
          <a:blip r:embed="rId3">
            <a:duotone>
              <a:prstClr val="black"/>
              <a:srgbClr val="FFCC00">
                <a:tint val="45000"/>
                <a:satMod val="400000"/>
              </a:srgbClr>
            </a:duotone>
          </a:blip>
          <a:stretch>
            <a:fillRect/>
          </a:stretch>
        </p:blipFill>
        <p:spPr>
          <a:xfrm>
            <a:off x="2640458" y="2806257"/>
            <a:ext cx="438186" cy="374775"/>
          </a:xfrm>
          <a:prstGeom prst="rect">
            <a:avLst/>
          </a:prstGeom>
        </p:spPr>
      </p:pic>
      <p:sp>
        <p:nvSpPr>
          <p:cNvPr id="25" name="Rectangle 24"/>
          <p:cNvSpPr/>
          <p:nvPr/>
        </p:nvSpPr>
        <p:spPr>
          <a:xfrm>
            <a:off x="2998249" y="2795412"/>
            <a:ext cx="3972865" cy="284943"/>
          </a:xfrm>
          <a:prstGeom prst="rect">
            <a:avLst/>
          </a:prstGeom>
        </p:spPr>
        <p:txBody>
          <a:bodyPr wrap="none">
            <a:spAutoFit/>
          </a:bodyPr>
          <a:lstStyle/>
          <a:p>
            <a:r>
              <a:rPr lang="en-US" dirty="0" err="1"/>
              <a:t>Replication_Documentation_for_Midlife_Crisis_Paper</a:t>
            </a:r>
            <a:endParaRPr lang="en-US" dirty="0"/>
          </a:p>
        </p:txBody>
      </p:sp>
      <p:pic>
        <p:nvPicPr>
          <p:cNvPr id="26" name="Picture 25"/>
          <p:cNvPicPr>
            <a:picLocks noChangeAspect="1"/>
          </p:cNvPicPr>
          <p:nvPr/>
        </p:nvPicPr>
        <p:blipFill>
          <a:blip r:embed="rId3">
            <a:duotone>
              <a:prstClr val="black"/>
              <a:srgbClr val="FFCC00">
                <a:tint val="45000"/>
                <a:satMod val="400000"/>
              </a:srgbClr>
            </a:duotone>
          </a:blip>
          <a:stretch>
            <a:fillRect/>
          </a:stretch>
        </p:blipFill>
        <p:spPr>
          <a:xfrm>
            <a:off x="3548067" y="3401849"/>
            <a:ext cx="438186" cy="374775"/>
          </a:xfrm>
          <a:prstGeom prst="rect">
            <a:avLst/>
          </a:prstGeom>
        </p:spPr>
      </p:pic>
      <p:pic>
        <p:nvPicPr>
          <p:cNvPr id="27" name="Picture 26"/>
          <p:cNvPicPr>
            <a:picLocks noChangeAspect="1"/>
          </p:cNvPicPr>
          <p:nvPr/>
        </p:nvPicPr>
        <p:blipFill>
          <a:blip r:embed="rId3">
            <a:duotone>
              <a:prstClr val="black"/>
              <a:srgbClr val="FFCC00">
                <a:tint val="45000"/>
                <a:satMod val="400000"/>
              </a:srgbClr>
            </a:duotone>
          </a:blip>
          <a:stretch>
            <a:fillRect/>
          </a:stretch>
        </p:blipFill>
        <p:spPr>
          <a:xfrm>
            <a:off x="3548065" y="4103926"/>
            <a:ext cx="438186" cy="374775"/>
          </a:xfrm>
          <a:prstGeom prst="rect">
            <a:avLst/>
          </a:prstGeom>
        </p:spPr>
      </p:pic>
      <p:pic>
        <p:nvPicPr>
          <p:cNvPr id="28" name="Picture 27"/>
          <p:cNvPicPr>
            <a:picLocks noChangeAspect="1"/>
          </p:cNvPicPr>
          <p:nvPr/>
        </p:nvPicPr>
        <p:blipFill>
          <a:blip r:embed="rId3">
            <a:duotone>
              <a:prstClr val="black"/>
              <a:srgbClr val="FFCC00">
                <a:tint val="45000"/>
                <a:satMod val="400000"/>
              </a:srgbClr>
            </a:duotone>
          </a:blip>
          <a:stretch>
            <a:fillRect/>
          </a:stretch>
        </p:blipFill>
        <p:spPr>
          <a:xfrm>
            <a:off x="3548065" y="4691347"/>
            <a:ext cx="438186" cy="374775"/>
          </a:xfrm>
          <a:prstGeom prst="rect">
            <a:avLst/>
          </a:prstGeom>
        </p:spPr>
      </p:pic>
      <p:pic>
        <p:nvPicPr>
          <p:cNvPr id="29" name="Picture 28"/>
          <p:cNvPicPr>
            <a:picLocks noChangeAspect="1"/>
          </p:cNvPicPr>
          <p:nvPr/>
        </p:nvPicPr>
        <p:blipFill>
          <a:blip r:embed="rId3">
            <a:duotone>
              <a:prstClr val="black"/>
              <a:srgbClr val="FFCC00">
                <a:tint val="45000"/>
                <a:satMod val="400000"/>
              </a:srgbClr>
            </a:duotone>
          </a:blip>
          <a:stretch>
            <a:fillRect/>
          </a:stretch>
        </p:blipFill>
        <p:spPr>
          <a:xfrm>
            <a:off x="3548065" y="5213250"/>
            <a:ext cx="438186" cy="374775"/>
          </a:xfrm>
          <a:prstGeom prst="rect">
            <a:avLst/>
          </a:prstGeom>
        </p:spPr>
      </p:pic>
      <p:cxnSp>
        <p:nvCxnSpPr>
          <p:cNvPr id="31" name="Elbow Connector 30"/>
          <p:cNvCxnSpPr/>
          <p:nvPr/>
        </p:nvCxnSpPr>
        <p:spPr>
          <a:xfrm rot="16200000" flipH="1">
            <a:off x="1155649" y="1065292"/>
            <a:ext cx="300183" cy="5011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6" idx="2"/>
            <a:endCxn id="11" idx="0"/>
          </p:cNvCxnSpPr>
          <p:nvPr/>
        </p:nvCxnSpPr>
        <p:spPr>
          <a:xfrm rot="16200000" flipH="1">
            <a:off x="1735980" y="1625134"/>
            <a:ext cx="319713" cy="7571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11" idx="2"/>
            <a:endCxn id="16" idx="0"/>
          </p:cNvCxnSpPr>
          <p:nvPr/>
        </p:nvCxnSpPr>
        <p:spPr>
          <a:xfrm rot="16200000" flipH="1">
            <a:off x="2433048" y="2379753"/>
            <a:ext cx="267892" cy="5851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3982071" y="3456426"/>
            <a:ext cx="1150047" cy="284943"/>
          </a:xfrm>
          <a:prstGeom prst="rect">
            <a:avLst/>
          </a:prstGeom>
        </p:spPr>
        <p:txBody>
          <a:bodyPr wrap="none">
            <a:spAutoFit/>
          </a:bodyPr>
          <a:lstStyle/>
          <a:p>
            <a:r>
              <a:rPr lang="en-US" dirty="0"/>
              <a:t>Analysis-Data</a:t>
            </a:r>
          </a:p>
        </p:txBody>
      </p:sp>
      <p:sp>
        <p:nvSpPr>
          <p:cNvPr id="64" name="Rectangle 63"/>
          <p:cNvSpPr/>
          <p:nvPr/>
        </p:nvSpPr>
        <p:spPr>
          <a:xfrm>
            <a:off x="3996247" y="4170669"/>
            <a:ext cx="1243752" cy="284943"/>
          </a:xfrm>
          <a:prstGeom prst="rect">
            <a:avLst/>
          </a:prstGeom>
        </p:spPr>
        <p:txBody>
          <a:bodyPr wrap="none">
            <a:spAutoFit/>
          </a:bodyPr>
          <a:lstStyle/>
          <a:p>
            <a:r>
              <a:rPr lang="en-US" dirty="0"/>
              <a:t>Command-Files</a:t>
            </a:r>
          </a:p>
        </p:txBody>
      </p:sp>
      <p:sp>
        <p:nvSpPr>
          <p:cNvPr id="65" name="Rectangle 64"/>
          <p:cNvSpPr/>
          <p:nvPr/>
        </p:nvSpPr>
        <p:spPr>
          <a:xfrm>
            <a:off x="3996247" y="4745278"/>
            <a:ext cx="899321" cy="284943"/>
          </a:xfrm>
          <a:prstGeom prst="rect">
            <a:avLst/>
          </a:prstGeom>
        </p:spPr>
        <p:txBody>
          <a:bodyPr wrap="none">
            <a:spAutoFit/>
          </a:bodyPr>
          <a:lstStyle/>
          <a:p>
            <a:r>
              <a:rPr lang="en-US" dirty="0"/>
              <a:t>Documents</a:t>
            </a:r>
          </a:p>
        </p:txBody>
      </p:sp>
      <p:sp>
        <p:nvSpPr>
          <p:cNvPr id="66" name="Rectangle 65"/>
          <p:cNvSpPr/>
          <p:nvPr/>
        </p:nvSpPr>
        <p:spPr>
          <a:xfrm>
            <a:off x="3972574" y="5264330"/>
            <a:ext cx="1169041" cy="284943"/>
          </a:xfrm>
          <a:prstGeom prst="rect">
            <a:avLst/>
          </a:prstGeom>
        </p:spPr>
        <p:txBody>
          <a:bodyPr wrap="none">
            <a:spAutoFit/>
          </a:bodyPr>
          <a:lstStyle/>
          <a:p>
            <a:r>
              <a:rPr lang="en-US" dirty="0"/>
              <a:t>Original-Data</a:t>
            </a:r>
          </a:p>
        </p:txBody>
      </p:sp>
      <p:pic>
        <p:nvPicPr>
          <p:cNvPr id="67" name="Picture 66"/>
          <p:cNvPicPr>
            <a:picLocks noChangeAspect="1"/>
          </p:cNvPicPr>
          <p:nvPr/>
        </p:nvPicPr>
        <p:blipFill>
          <a:blip r:embed="rId3">
            <a:duotone>
              <a:prstClr val="black"/>
              <a:srgbClr val="FFCC00">
                <a:tint val="45000"/>
                <a:satMod val="400000"/>
              </a:srgbClr>
            </a:duotone>
          </a:blip>
          <a:stretch>
            <a:fillRect/>
          </a:stretch>
        </p:blipFill>
        <p:spPr>
          <a:xfrm>
            <a:off x="4801814" y="5560118"/>
            <a:ext cx="438186" cy="374775"/>
          </a:xfrm>
          <a:prstGeom prst="rect">
            <a:avLst/>
          </a:prstGeom>
        </p:spPr>
      </p:pic>
      <p:sp>
        <p:nvSpPr>
          <p:cNvPr id="78" name="TextBox 77"/>
          <p:cNvSpPr txBox="1"/>
          <p:nvPr/>
        </p:nvSpPr>
        <p:spPr>
          <a:xfrm>
            <a:off x="5098855" y="4456525"/>
            <a:ext cx="1324795" cy="284943"/>
          </a:xfrm>
          <a:prstGeom prst="rect">
            <a:avLst/>
          </a:prstGeom>
          <a:noFill/>
        </p:spPr>
        <p:txBody>
          <a:bodyPr wrap="none" rtlCol="0">
            <a:spAutoFit/>
          </a:bodyPr>
          <a:lstStyle/>
          <a:p>
            <a:r>
              <a:rPr lang="en-US" dirty="0"/>
              <a:t>1-import-wdi.do</a:t>
            </a:r>
          </a:p>
        </p:txBody>
      </p:sp>
      <p:sp>
        <p:nvSpPr>
          <p:cNvPr id="30" name="Rectangle 29"/>
          <p:cNvSpPr/>
          <p:nvPr/>
        </p:nvSpPr>
        <p:spPr>
          <a:xfrm>
            <a:off x="5254609" y="5649950"/>
            <a:ext cx="1169040" cy="369332"/>
          </a:xfrm>
          <a:prstGeom prst="rect">
            <a:avLst/>
          </a:prstGeom>
        </p:spPr>
        <p:txBody>
          <a:bodyPr wrap="square">
            <a:spAutoFit/>
          </a:bodyPr>
          <a:lstStyle/>
          <a:p>
            <a:r>
              <a:rPr lang="en-US" dirty="0"/>
              <a:t>Metadata</a:t>
            </a:r>
          </a:p>
        </p:txBody>
      </p:sp>
      <p:cxnSp>
        <p:nvCxnSpPr>
          <p:cNvPr id="3" name="Elbow Connector 2"/>
          <p:cNvCxnSpPr>
            <a:stCxn id="27" idx="2"/>
          </p:cNvCxnSpPr>
          <p:nvPr/>
        </p:nvCxnSpPr>
        <p:spPr>
          <a:xfrm rot="16200000" flipH="1">
            <a:off x="4224338" y="4021521"/>
            <a:ext cx="120295" cy="10346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16" idx="2"/>
            <a:endCxn id="26" idx="1"/>
          </p:cNvCxnSpPr>
          <p:nvPr/>
        </p:nvCxnSpPr>
        <p:spPr>
          <a:xfrm rot="16200000" flipH="1">
            <a:off x="2999707" y="3040877"/>
            <a:ext cx="408205" cy="6885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6" idx="2"/>
            <a:endCxn id="27" idx="1"/>
          </p:cNvCxnSpPr>
          <p:nvPr/>
        </p:nvCxnSpPr>
        <p:spPr>
          <a:xfrm rot="16200000" flipH="1">
            <a:off x="2648667" y="3391916"/>
            <a:ext cx="1110282" cy="6885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6" idx="2"/>
            <a:endCxn id="28" idx="1"/>
          </p:cNvCxnSpPr>
          <p:nvPr/>
        </p:nvCxnSpPr>
        <p:spPr>
          <a:xfrm rot="16200000" flipH="1">
            <a:off x="2354956" y="3685627"/>
            <a:ext cx="1697702" cy="6885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6" idx="2"/>
            <a:endCxn id="29" idx="1"/>
          </p:cNvCxnSpPr>
          <p:nvPr/>
        </p:nvCxnSpPr>
        <p:spPr>
          <a:xfrm rot="16200000" flipH="1">
            <a:off x="2094005" y="3946578"/>
            <a:ext cx="2219606" cy="6885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29" idx="2"/>
            <a:endCxn id="67" idx="1"/>
          </p:cNvCxnSpPr>
          <p:nvPr/>
        </p:nvCxnSpPr>
        <p:spPr>
          <a:xfrm rot="16200000" flipH="1">
            <a:off x="4204746" y="5150438"/>
            <a:ext cx="159480" cy="10346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7979" y="660400"/>
            <a:ext cx="8399287" cy="1200329"/>
          </a:xfrm>
          <a:prstGeom prst="rect">
            <a:avLst/>
          </a:prstGeom>
          <a:noFill/>
        </p:spPr>
        <p:txBody>
          <a:bodyPr wrap="none" rtlCol="0">
            <a:spAutoFit/>
          </a:bodyPr>
          <a:lstStyle/>
          <a:p>
            <a:r>
              <a:rPr lang="en-US" b="1" dirty="0"/>
              <a:t>STATA absolute vs relative path (of 1-import-wdi.do file)</a:t>
            </a:r>
          </a:p>
          <a:p>
            <a:r>
              <a:rPr lang="en-US" b="1" i="1" dirty="0"/>
              <a:t>Absolute path of current working directory</a:t>
            </a:r>
          </a:p>
          <a:p>
            <a:r>
              <a:rPr lang="en-US" dirty="0"/>
              <a:t>H:\Projects\TIER\Replication_Documentation_for_Midlife_Crisis_Paper\Command-Files</a:t>
            </a:r>
          </a:p>
          <a:p>
            <a:endParaRPr lang="en-US" dirty="0"/>
          </a:p>
        </p:txBody>
      </p:sp>
      <p:sp>
        <p:nvSpPr>
          <p:cNvPr id="54" name="TextBox 53"/>
          <p:cNvSpPr txBox="1"/>
          <p:nvPr/>
        </p:nvSpPr>
        <p:spPr>
          <a:xfrm>
            <a:off x="8292205" y="1529284"/>
            <a:ext cx="3287294" cy="923330"/>
          </a:xfrm>
          <a:prstGeom prst="rect">
            <a:avLst/>
          </a:prstGeom>
          <a:noFill/>
        </p:spPr>
        <p:txBody>
          <a:bodyPr wrap="square" rtlCol="0">
            <a:spAutoFit/>
          </a:bodyPr>
          <a:lstStyle/>
          <a:p>
            <a:r>
              <a:rPr lang="en-US" b="1" i="1" dirty="0"/>
              <a:t>Relative paths </a:t>
            </a:r>
          </a:p>
          <a:p>
            <a:r>
              <a:rPr lang="en-US" b="1" i="1" dirty="0"/>
              <a:t>(relative to current working directory)</a:t>
            </a:r>
            <a:endParaRPr lang="en-US" b="1" dirty="0"/>
          </a:p>
        </p:txBody>
      </p:sp>
      <p:sp>
        <p:nvSpPr>
          <p:cNvPr id="42" name="TextBox 41"/>
          <p:cNvSpPr txBox="1"/>
          <p:nvPr/>
        </p:nvSpPr>
        <p:spPr>
          <a:xfrm>
            <a:off x="8335100" y="2795412"/>
            <a:ext cx="318092" cy="284943"/>
          </a:xfrm>
          <a:prstGeom prst="rect">
            <a:avLst/>
          </a:prstGeom>
          <a:noFill/>
        </p:spPr>
        <p:txBody>
          <a:bodyPr wrap="none" rtlCol="0">
            <a:spAutoFit/>
          </a:bodyPr>
          <a:lstStyle/>
          <a:p>
            <a:r>
              <a:rPr lang="en-US" dirty="0"/>
              <a:t>../</a:t>
            </a:r>
          </a:p>
        </p:txBody>
      </p:sp>
      <p:sp>
        <p:nvSpPr>
          <p:cNvPr id="57" name="TextBox 56"/>
          <p:cNvSpPr txBox="1"/>
          <p:nvPr/>
        </p:nvSpPr>
        <p:spPr>
          <a:xfrm>
            <a:off x="8335100" y="4171582"/>
            <a:ext cx="2728311" cy="369332"/>
          </a:xfrm>
          <a:prstGeom prst="rect">
            <a:avLst/>
          </a:prstGeom>
          <a:noFill/>
        </p:spPr>
        <p:txBody>
          <a:bodyPr wrap="none" rtlCol="0">
            <a:spAutoFit/>
          </a:bodyPr>
          <a:lstStyle/>
          <a:p>
            <a:r>
              <a:rPr lang="en-US" dirty="0"/>
              <a:t>./ (</a:t>
            </a:r>
            <a:r>
              <a:rPr lang="en-US" dirty="0" err="1"/>
              <a:t>slashdot</a:t>
            </a:r>
            <a:r>
              <a:rPr lang="en-US" dirty="0"/>
              <a:t> means current)</a:t>
            </a:r>
            <a:endParaRPr lang="en-US" i="1" dirty="0"/>
          </a:p>
        </p:txBody>
      </p:sp>
      <p:sp>
        <p:nvSpPr>
          <p:cNvPr id="59" name="TextBox 58"/>
          <p:cNvSpPr txBox="1"/>
          <p:nvPr/>
        </p:nvSpPr>
        <p:spPr>
          <a:xfrm>
            <a:off x="8311200" y="3456710"/>
            <a:ext cx="1322262" cy="284943"/>
          </a:xfrm>
          <a:prstGeom prst="rect">
            <a:avLst/>
          </a:prstGeom>
          <a:noFill/>
        </p:spPr>
        <p:txBody>
          <a:bodyPr wrap="none" rtlCol="0">
            <a:spAutoFit/>
          </a:bodyPr>
          <a:lstStyle/>
          <a:p>
            <a:r>
              <a:rPr lang="en-US" dirty="0"/>
              <a:t>../Analysis-Data</a:t>
            </a:r>
          </a:p>
        </p:txBody>
      </p:sp>
      <p:sp>
        <p:nvSpPr>
          <p:cNvPr id="61" name="TextBox 60"/>
          <p:cNvSpPr txBox="1"/>
          <p:nvPr/>
        </p:nvSpPr>
        <p:spPr>
          <a:xfrm>
            <a:off x="8292205" y="4745278"/>
            <a:ext cx="1071537" cy="284943"/>
          </a:xfrm>
          <a:prstGeom prst="rect">
            <a:avLst/>
          </a:prstGeom>
          <a:noFill/>
        </p:spPr>
        <p:txBody>
          <a:bodyPr wrap="none" rtlCol="0">
            <a:spAutoFit/>
          </a:bodyPr>
          <a:lstStyle/>
          <a:p>
            <a:r>
              <a:rPr lang="en-US" dirty="0"/>
              <a:t>../Documents</a:t>
            </a:r>
          </a:p>
        </p:txBody>
      </p:sp>
      <p:sp>
        <p:nvSpPr>
          <p:cNvPr id="68" name="TextBox 67"/>
          <p:cNvSpPr txBox="1"/>
          <p:nvPr/>
        </p:nvSpPr>
        <p:spPr>
          <a:xfrm>
            <a:off x="8292205" y="5273119"/>
            <a:ext cx="1341257" cy="284943"/>
          </a:xfrm>
          <a:prstGeom prst="rect">
            <a:avLst/>
          </a:prstGeom>
          <a:noFill/>
        </p:spPr>
        <p:txBody>
          <a:bodyPr wrap="none" rtlCol="0">
            <a:spAutoFit/>
          </a:bodyPr>
          <a:lstStyle/>
          <a:p>
            <a:r>
              <a:rPr lang="en-US" dirty="0"/>
              <a:t>../Original-Data</a:t>
            </a:r>
          </a:p>
        </p:txBody>
      </p:sp>
      <p:sp>
        <p:nvSpPr>
          <p:cNvPr id="69" name="TextBox 68"/>
          <p:cNvSpPr txBox="1"/>
          <p:nvPr/>
        </p:nvSpPr>
        <p:spPr>
          <a:xfrm>
            <a:off x="8292205" y="5649950"/>
            <a:ext cx="2303639" cy="284943"/>
          </a:xfrm>
          <a:prstGeom prst="rect">
            <a:avLst/>
          </a:prstGeom>
          <a:noFill/>
        </p:spPr>
        <p:txBody>
          <a:bodyPr wrap="square" rtlCol="0">
            <a:spAutoFit/>
          </a:bodyPr>
          <a:lstStyle/>
          <a:p>
            <a:r>
              <a:rPr lang="en-US" dirty="0"/>
              <a:t>../Original-Data/Metadata</a:t>
            </a:r>
          </a:p>
        </p:txBody>
      </p:sp>
      <p:sp>
        <p:nvSpPr>
          <p:cNvPr id="70" name="TextBox 69"/>
          <p:cNvSpPr txBox="1"/>
          <p:nvPr/>
        </p:nvSpPr>
        <p:spPr>
          <a:xfrm>
            <a:off x="5063313" y="3797795"/>
            <a:ext cx="1590210" cy="284943"/>
          </a:xfrm>
          <a:prstGeom prst="rect">
            <a:avLst/>
          </a:prstGeom>
          <a:noFill/>
        </p:spPr>
        <p:txBody>
          <a:bodyPr wrap="none" rtlCol="0">
            <a:spAutoFit/>
          </a:bodyPr>
          <a:lstStyle/>
          <a:p>
            <a:r>
              <a:rPr lang="en-US" dirty="0"/>
              <a:t>country-</a:t>
            </a:r>
            <a:r>
              <a:rPr lang="en-US" dirty="0" err="1"/>
              <a:t>analysis.dta</a:t>
            </a:r>
            <a:endParaRPr lang="en-US" dirty="0"/>
          </a:p>
        </p:txBody>
      </p:sp>
      <p:sp>
        <p:nvSpPr>
          <p:cNvPr id="71" name="TextBox 70"/>
          <p:cNvSpPr txBox="1"/>
          <p:nvPr/>
        </p:nvSpPr>
        <p:spPr>
          <a:xfrm>
            <a:off x="8292205" y="3794288"/>
            <a:ext cx="2948941" cy="284943"/>
          </a:xfrm>
          <a:prstGeom prst="rect">
            <a:avLst/>
          </a:prstGeom>
          <a:noFill/>
        </p:spPr>
        <p:txBody>
          <a:bodyPr wrap="none" rtlCol="0">
            <a:spAutoFit/>
          </a:bodyPr>
          <a:lstStyle/>
          <a:p>
            <a:r>
              <a:rPr lang="en-US" dirty="0"/>
              <a:t>../Analysis-Data/country-</a:t>
            </a:r>
            <a:r>
              <a:rPr lang="en-US" dirty="0" err="1"/>
              <a:t>analysis.dta</a:t>
            </a:r>
            <a:endParaRPr lang="en-US" dirty="0"/>
          </a:p>
        </p:txBody>
      </p:sp>
      <p:sp>
        <p:nvSpPr>
          <p:cNvPr id="72" name="TextBox 71"/>
          <p:cNvSpPr txBox="1"/>
          <p:nvPr/>
        </p:nvSpPr>
        <p:spPr>
          <a:xfrm>
            <a:off x="8335100" y="4406404"/>
            <a:ext cx="3069745" cy="284943"/>
          </a:xfrm>
          <a:prstGeom prst="rect">
            <a:avLst/>
          </a:prstGeom>
          <a:noFill/>
        </p:spPr>
        <p:txBody>
          <a:bodyPr wrap="none" rtlCol="0">
            <a:spAutoFit/>
          </a:bodyPr>
          <a:lstStyle/>
          <a:p>
            <a:r>
              <a:rPr lang="en-US" dirty="0"/>
              <a:t>./1-import-wdi.do  </a:t>
            </a:r>
            <a:r>
              <a:rPr lang="en-US" i="1" dirty="0"/>
              <a:t>OR</a:t>
            </a:r>
            <a:r>
              <a:rPr lang="en-US" dirty="0"/>
              <a:t>  1-import-wdi.do</a:t>
            </a:r>
            <a:endParaRPr lang="en-US" i="1" dirty="0"/>
          </a:p>
        </p:txBody>
      </p:sp>
    </p:spTree>
    <p:extLst>
      <p:ext uri="{BB962C8B-B14F-4D97-AF65-F5344CB8AC3E}">
        <p14:creationId xmlns:p14="http://schemas.microsoft.com/office/powerpoint/2010/main" val="165682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idx="1"/>
          </p:nvPr>
        </p:nvSpPr>
        <p:spPr>
          <a:xfrm>
            <a:off x="702756" y="2403375"/>
            <a:ext cx="10705864" cy="4023360"/>
          </a:xfrm>
        </p:spPr>
        <p:txBody>
          <a:bodyPr>
            <a:normAutofit/>
          </a:bodyPr>
          <a:lstStyle/>
          <a:p>
            <a:pPr marL="465138" indent="-465138">
              <a:buFont typeface="Wingdings 3" panose="05040102010807070707" pitchFamily="18" charset="2"/>
              <a:buChar char="Æ"/>
            </a:pPr>
            <a:r>
              <a:rPr lang="en-US" sz="2400" dirty="0"/>
              <a:t>Open up the workshop folder</a:t>
            </a:r>
          </a:p>
          <a:p>
            <a:pPr marL="922338" lvl="1" indent="-465138">
              <a:buFont typeface="Wingdings 3" panose="05040102010807070707" pitchFamily="18" charset="2"/>
              <a:buChar char="Æ"/>
            </a:pPr>
            <a:r>
              <a:rPr lang="en-US" sz="2000" dirty="0"/>
              <a:t>Note the TIER protocol, we will be modifying this but it is a good starting point</a:t>
            </a:r>
          </a:p>
          <a:p>
            <a:pPr marL="465138" indent="-465138">
              <a:buFont typeface="Wingdings 3" panose="05040102010807070707" pitchFamily="18" charset="2"/>
              <a:buChar char="Æ"/>
            </a:pPr>
            <a:r>
              <a:rPr lang="en-US" sz="2400" dirty="0"/>
              <a:t>Take a min to familiarize yourself, see how each folder is clearly labeled and it is clear what goes where, with a readme in the top level</a:t>
            </a:r>
          </a:p>
          <a:p>
            <a:pPr marL="465138" indent="-465138">
              <a:buFont typeface="Wingdings 3" panose="05040102010807070707" pitchFamily="18" charset="2"/>
              <a:buChar char="Æ"/>
            </a:pPr>
            <a:r>
              <a:rPr lang="en-US" sz="2400" dirty="0"/>
              <a:t>Now navigate back up to the top level and open the “Command Files” folder</a:t>
            </a:r>
          </a:p>
          <a:p>
            <a:pPr marL="922338" lvl="1" indent="-465138">
              <a:buFont typeface="Wingdings 3" panose="05040102010807070707" pitchFamily="18" charset="2"/>
              <a:buChar char="Æ"/>
            </a:pPr>
            <a:r>
              <a:rPr lang="en-US" sz="2000" dirty="0"/>
              <a:t>Note how the file order is designated by a number.</a:t>
            </a:r>
          </a:p>
          <a:p>
            <a:pPr marL="465138" indent="-465138">
              <a:buFont typeface="Wingdings 3" panose="05040102010807070707" pitchFamily="18" charset="2"/>
              <a:buChar char="Æ"/>
            </a:pPr>
            <a:r>
              <a:rPr lang="en-US" sz="2400" dirty="0"/>
              <a:t>Open up the first file titled “1-import-wdi”</a:t>
            </a:r>
          </a:p>
          <a:p>
            <a:pPr marL="465138" indent="-465138">
              <a:buFont typeface="Wingdings 3" panose="05040102010807070707" pitchFamily="18" charset="2"/>
              <a:buChar char="Æ"/>
            </a:pPr>
            <a:r>
              <a:rPr lang="en-US" sz="2400" dirty="0"/>
              <a:t>Try to run the code</a:t>
            </a:r>
          </a:p>
          <a:p>
            <a:pPr marL="922338" lvl="1" indent="-465138">
              <a:buFont typeface="Wingdings 3" panose="05040102010807070707" pitchFamily="18" charset="2"/>
              <a:buChar char="Æ"/>
            </a:pPr>
            <a:r>
              <a:rPr lang="en-US" sz="2000" dirty="0"/>
              <a:t>Shouldn’t work because of absolute paths</a:t>
            </a:r>
          </a:p>
        </p:txBody>
      </p:sp>
      <p:sp>
        <p:nvSpPr>
          <p:cNvPr id="37" name="Title 1"/>
          <p:cNvSpPr txBox="1">
            <a:spLocks/>
          </p:cNvSpPr>
          <p:nvPr/>
        </p:nvSpPr>
        <p:spPr>
          <a:xfrm>
            <a:off x="702756" y="812447"/>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Data and Code Review </a:t>
            </a:r>
          </a:p>
          <a:p>
            <a:r>
              <a:rPr lang="en-US" sz="3700" dirty="0"/>
              <a:t>Hands on with Relative Paths</a:t>
            </a:r>
          </a:p>
        </p:txBody>
      </p:sp>
    </p:spTree>
    <p:extLst>
      <p:ext uri="{BB962C8B-B14F-4D97-AF65-F5344CB8AC3E}">
        <p14:creationId xmlns:p14="http://schemas.microsoft.com/office/powerpoint/2010/main" val="59864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idx="1"/>
          </p:nvPr>
        </p:nvSpPr>
        <p:spPr>
          <a:xfrm>
            <a:off x="702756" y="2403375"/>
            <a:ext cx="10705864" cy="4023360"/>
          </a:xfrm>
        </p:spPr>
        <p:txBody>
          <a:bodyPr>
            <a:normAutofit/>
          </a:bodyPr>
          <a:lstStyle/>
          <a:p>
            <a:pPr marL="465138" indent="-465138">
              <a:buFont typeface="Wingdings 3" panose="05040102010807070707" pitchFamily="18" charset="2"/>
              <a:buChar char="Æ"/>
            </a:pPr>
            <a:r>
              <a:rPr lang="en-US" sz="2400" dirty="0"/>
              <a:t>To change everything from absolute to relative paths, we want to do a find/replace</a:t>
            </a:r>
          </a:p>
          <a:p>
            <a:pPr marL="922338" lvl="1" indent="-465138">
              <a:buFont typeface="Wingdings 3" panose="05040102010807070707" pitchFamily="18" charset="2"/>
              <a:buChar char="Æ"/>
            </a:pPr>
            <a:r>
              <a:rPr lang="en-US" sz="2000" dirty="0"/>
              <a:t>To do this, push ‘ctrl’ + ‘h’ and fill in the appropriate fields (U:/dra65/Documents/TIER Protocol/) and (../) respectively</a:t>
            </a:r>
          </a:p>
          <a:p>
            <a:pPr marL="465138" indent="-465138">
              <a:buFont typeface="Wingdings 3" panose="05040102010807070707" pitchFamily="18" charset="2"/>
              <a:buChar char="Æ"/>
            </a:pPr>
            <a:r>
              <a:rPr lang="en-US" sz="2400" dirty="0"/>
              <a:t>Now try to execute the code.  It should work on everyone’s machine despite every path being different.  This is the power of relative paths. </a:t>
            </a:r>
          </a:p>
          <a:p>
            <a:pPr marL="922338" lvl="1" indent="-465138">
              <a:buFont typeface="Wingdings 3" panose="05040102010807070707" pitchFamily="18" charset="2"/>
              <a:buChar char="Æ"/>
            </a:pPr>
            <a:endParaRPr lang="en-US" sz="2000" dirty="0"/>
          </a:p>
          <a:p>
            <a:pPr marL="922338" lvl="1" indent="-465138">
              <a:buFont typeface="Wingdings 3" panose="05040102010807070707" pitchFamily="18" charset="2"/>
              <a:buChar char="Æ"/>
            </a:pPr>
            <a:endParaRPr lang="en-US" sz="2000" dirty="0"/>
          </a:p>
        </p:txBody>
      </p:sp>
      <p:sp>
        <p:nvSpPr>
          <p:cNvPr id="37" name="Title 1"/>
          <p:cNvSpPr txBox="1">
            <a:spLocks/>
          </p:cNvSpPr>
          <p:nvPr/>
        </p:nvSpPr>
        <p:spPr>
          <a:xfrm>
            <a:off x="702756" y="812447"/>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Data and Code Review </a:t>
            </a:r>
          </a:p>
          <a:p>
            <a:r>
              <a:rPr lang="en-US" sz="3700" dirty="0"/>
              <a:t>Hands on with Relative Paths (cont.)</a:t>
            </a:r>
          </a:p>
        </p:txBody>
      </p:sp>
    </p:spTree>
    <p:extLst>
      <p:ext uri="{BB962C8B-B14F-4D97-AF65-F5344CB8AC3E}">
        <p14:creationId xmlns:p14="http://schemas.microsoft.com/office/powerpoint/2010/main" val="196008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idx="1"/>
          </p:nvPr>
        </p:nvSpPr>
        <p:spPr>
          <a:xfrm>
            <a:off x="702756" y="2403375"/>
            <a:ext cx="10705864" cy="4023360"/>
          </a:xfrm>
        </p:spPr>
        <p:txBody>
          <a:bodyPr>
            <a:normAutofit/>
          </a:bodyPr>
          <a:lstStyle/>
          <a:p>
            <a:pPr marL="465138" indent="-465138">
              <a:spcAft>
                <a:spcPts val="600"/>
              </a:spcAft>
              <a:buFont typeface="Wingdings 3" panose="05040102010807070707" pitchFamily="18" charset="2"/>
              <a:buChar char="Æ"/>
            </a:pPr>
            <a:r>
              <a:rPr lang="en-US" sz="2400" dirty="0"/>
              <a:t>Master Files can help with reproduction and transparency</a:t>
            </a:r>
          </a:p>
          <a:p>
            <a:pPr marL="465138" indent="-465138">
              <a:spcAft>
                <a:spcPts val="600"/>
              </a:spcAft>
              <a:buFont typeface="Wingdings 3" panose="05040102010807070707" pitchFamily="18" charset="2"/>
              <a:buChar char="Æ"/>
            </a:pPr>
            <a:r>
              <a:rPr lang="en-US" sz="2400" dirty="0"/>
              <a:t>Show the exact order things get done, make it extremely easy to do, just execute one file and produce the results in your manuscript</a:t>
            </a:r>
          </a:p>
          <a:p>
            <a:pPr marL="465138" indent="-465138">
              <a:spcAft>
                <a:spcPts val="600"/>
              </a:spcAft>
              <a:buFont typeface="Wingdings 3" panose="05040102010807070707" pitchFamily="18" charset="2"/>
              <a:buChar char="Æ"/>
            </a:pPr>
            <a:r>
              <a:rPr lang="en-US" sz="2400" dirty="0"/>
              <a:t>Relatively easy and recommended when dealing with just a single programing language, more difficult but still do-able with different languages</a:t>
            </a:r>
          </a:p>
        </p:txBody>
      </p:sp>
      <p:sp>
        <p:nvSpPr>
          <p:cNvPr id="37" name="Title 1"/>
          <p:cNvSpPr txBox="1">
            <a:spLocks/>
          </p:cNvSpPr>
          <p:nvPr/>
        </p:nvSpPr>
        <p:spPr>
          <a:xfrm>
            <a:off x="702756" y="812447"/>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Data and Code Review</a:t>
            </a:r>
            <a:br>
              <a:rPr lang="en-US" sz="4800" dirty="0"/>
            </a:br>
            <a:r>
              <a:rPr lang="en-US" sz="3700" dirty="0"/>
              <a:t>Master Files</a:t>
            </a:r>
          </a:p>
        </p:txBody>
      </p:sp>
    </p:spTree>
    <p:extLst>
      <p:ext uri="{BB962C8B-B14F-4D97-AF65-F5344CB8AC3E}">
        <p14:creationId xmlns:p14="http://schemas.microsoft.com/office/powerpoint/2010/main" val="400318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idx="1"/>
          </p:nvPr>
        </p:nvSpPr>
        <p:spPr>
          <a:xfrm>
            <a:off x="702756" y="2403375"/>
            <a:ext cx="10705864" cy="4023360"/>
          </a:xfrm>
        </p:spPr>
        <p:txBody>
          <a:bodyPr>
            <a:normAutofit/>
          </a:bodyPr>
          <a:lstStyle/>
          <a:p>
            <a:pPr marL="465138" indent="-465138">
              <a:spcAft>
                <a:spcPts val="600"/>
              </a:spcAft>
              <a:buFont typeface="Wingdings 3" panose="05040102010807070707" pitchFamily="18" charset="2"/>
              <a:buChar char="Æ"/>
            </a:pPr>
            <a:r>
              <a:rPr lang="en-US" sz="2400" dirty="0"/>
              <a:t>Create a new do file “Master”</a:t>
            </a:r>
          </a:p>
          <a:p>
            <a:pPr marL="465138" indent="-465138">
              <a:spcAft>
                <a:spcPts val="600"/>
              </a:spcAft>
              <a:buFont typeface="Wingdings 3" panose="05040102010807070707" pitchFamily="18" charset="2"/>
              <a:buChar char="Æ"/>
            </a:pPr>
            <a:r>
              <a:rPr lang="en-US" sz="2400" dirty="0"/>
              <a:t>The command to run other files in </a:t>
            </a:r>
            <a:r>
              <a:rPr lang="en-US" sz="2400" dirty="0" err="1"/>
              <a:t>stata</a:t>
            </a:r>
            <a:r>
              <a:rPr lang="en-US" sz="2400" dirty="0"/>
              <a:t> is “do”</a:t>
            </a:r>
          </a:p>
          <a:p>
            <a:pPr marL="465138" indent="-465138">
              <a:spcAft>
                <a:spcPts val="600"/>
              </a:spcAft>
              <a:buFont typeface="Wingdings 3" panose="05040102010807070707" pitchFamily="18" charset="2"/>
              <a:buChar char="Æ"/>
            </a:pPr>
            <a:r>
              <a:rPr lang="en-US" sz="2400" dirty="0"/>
              <a:t>Type out </a:t>
            </a:r>
            <a:br>
              <a:rPr lang="en-US" sz="2400" dirty="0"/>
            </a:br>
            <a:r>
              <a:rPr lang="en-US" sz="2400" dirty="0"/>
              <a:t>	do 1-import-wdi.do</a:t>
            </a:r>
          </a:p>
          <a:p>
            <a:pPr marL="465138" indent="-465138">
              <a:spcAft>
                <a:spcPts val="600"/>
              </a:spcAft>
              <a:buFont typeface="Wingdings 3" panose="05040102010807070707" pitchFamily="18" charset="2"/>
              <a:buChar char="Æ"/>
            </a:pPr>
            <a:r>
              <a:rPr lang="en-US" sz="2400" dirty="0"/>
              <a:t>Repeat for the rest of the files</a:t>
            </a:r>
          </a:p>
          <a:p>
            <a:pPr marL="465138" indent="-465138">
              <a:spcAft>
                <a:spcPts val="600"/>
              </a:spcAft>
              <a:buFont typeface="Wingdings 3" panose="05040102010807070707" pitchFamily="18" charset="2"/>
              <a:buChar char="Æ"/>
            </a:pPr>
            <a:r>
              <a:rPr lang="en-US" sz="2400" dirty="0"/>
              <a:t>Can/should </a:t>
            </a:r>
          </a:p>
          <a:p>
            <a:pPr marL="465138" indent="-465138">
              <a:spcAft>
                <a:spcPts val="600"/>
              </a:spcAft>
              <a:buFont typeface="Wingdings 3" panose="05040102010807070707" pitchFamily="18" charset="2"/>
              <a:buChar char="Æ"/>
            </a:pPr>
            <a:endParaRPr lang="en-US" sz="2400" dirty="0"/>
          </a:p>
        </p:txBody>
      </p:sp>
      <p:sp>
        <p:nvSpPr>
          <p:cNvPr id="37" name="Title 1"/>
          <p:cNvSpPr txBox="1">
            <a:spLocks/>
          </p:cNvSpPr>
          <p:nvPr/>
        </p:nvSpPr>
        <p:spPr>
          <a:xfrm>
            <a:off x="702756" y="812447"/>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Data and Code Review</a:t>
            </a:r>
            <a:br>
              <a:rPr lang="en-US" sz="4800" dirty="0"/>
            </a:br>
            <a:r>
              <a:rPr lang="en-US" sz="3700" dirty="0"/>
              <a:t>Master Files (cont.)</a:t>
            </a:r>
          </a:p>
        </p:txBody>
      </p:sp>
    </p:spTree>
    <p:extLst>
      <p:ext uri="{BB962C8B-B14F-4D97-AF65-F5344CB8AC3E}">
        <p14:creationId xmlns:p14="http://schemas.microsoft.com/office/powerpoint/2010/main" val="355343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b="1" dirty="0"/>
              <a:t>Transparency</a:t>
            </a:r>
            <a:endParaRPr lang="en-US" b="1" dirty="0"/>
          </a:p>
        </p:txBody>
      </p:sp>
      <p:sp>
        <p:nvSpPr>
          <p:cNvPr id="72" name="Content Placeholder 4"/>
          <p:cNvSpPr>
            <a:spLocks noGrp="1"/>
          </p:cNvSpPr>
          <p:nvPr>
            <p:ph idx="1"/>
          </p:nvPr>
        </p:nvSpPr>
        <p:spPr>
          <a:xfrm>
            <a:off x="1024128" y="1993900"/>
            <a:ext cx="10752143" cy="1929423"/>
          </a:xfrm>
        </p:spPr>
        <p:txBody>
          <a:bodyPr vert="horz" lIns="45720" tIns="45720" rIns="45720" bIns="45720" rtlCol="0" anchor="t">
            <a:noAutofit/>
          </a:bodyPr>
          <a:lstStyle/>
          <a:p>
            <a:pPr marL="0" indent="0">
              <a:spcBef>
                <a:spcPts val="200"/>
              </a:spcBef>
              <a:buNone/>
            </a:pPr>
            <a:r>
              <a:rPr lang="en-US" sz="2000" b="1" dirty="0"/>
              <a:t>Definition:</a:t>
            </a:r>
            <a:endParaRPr lang="en-US" sz="2000" dirty="0"/>
          </a:p>
          <a:p>
            <a:pPr marL="0" indent="0">
              <a:spcBef>
                <a:spcPts val="200"/>
              </a:spcBef>
              <a:buNone/>
            </a:pPr>
            <a:r>
              <a:rPr lang="en-US" sz="2000" dirty="0"/>
              <a:t>to make the process of research – including </a:t>
            </a:r>
            <a:r>
              <a:rPr lang="en-US" sz="2000" b="1" dirty="0">
                <a:solidFill>
                  <a:srgbClr val="FF0000"/>
                </a:solidFill>
              </a:rPr>
              <a:t>data collection, coding, and analysis</a:t>
            </a:r>
            <a:r>
              <a:rPr lang="en-US" sz="2000" dirty="0"/>
              <a:t> – clearly visible to all readers</a:t>
            </a:r>
          </a:p>
          <a:p>
            <a:pPr marL="0" indent="0">
              <a:spcBef>
                <a:spcPts val="200"/>
              </a:spcBef>
              <a:buNone/>
            </a:pPr>
            <a:r>
              <a:rPr lang="en-US" sz="2000" dirty="0"/>
              <a:t>provides readers full access to the data, </a:t>
            </a:r>
            <a:r>
              <a:rPr lang="en-US" sz="2000" b="1" dirty="0">
                <a:solidFill>
                  <a:srgbClr val="FF0000"/>
                </a:solidFill>
              </a:rPr>
              <a:t>methodology</a:t>
            </a:r>
            <a:r>
              <a:rPr lang="en-US" sz="2000" dirty="0"/>
              <a:t> (including coding and analysis scripts), and, whenever possible, </a:t>
            </a:r>
            <a:r>
              <a:rPr lang="en-US" sz="2000" b="1" dirty="0">
                <a:solidFill>
                  <a:srgbClr val="FF0000"/>
                </a:solidFill>
              </a:rPr>
              <a:t>tools</a:t>
            </a:r>
            <a:r>
              <a:rPr lang="en-US" sz="2000" dirty="0"/>
              <a:t> used in data analysis</a:t>
            </a:r>
          </a:p>
          <a:p>
            <a:pPr marL="0" indent="0">
              <a:spcBef>
                <a:spcPts val="200"/>
              </a:spcBef>
              <a:buNone/>
            </a:pPr>
            <a:r>
              <a:rPr lang="en-US" sz="2000" dirty="0"/>
              <a:t>The end goal is </a:t>
            </a:r>
            <a:r>
              <a:rPr lang="en-US" sz="2000" b="1" dirty="0">
                <a:solidFill>
                  <a:srgbClr val="FF0000"/>
                </a:solidFill>
              </a:rPr>
              <a:t>to make research </a:t>
            </a:r>
            <a:r>
              <a:rPr lang="en-US" sz="2000" dirty="0"/>
              <a:t>as</a:t>
            </a:r>
            <a:r>
              <a:rPr lang="en-US" sz="2000" b="1" dirty="0">
                <a:solidFill>
                  <a:srgbClr val="FF0000"/>
                </a:solidFill>
              </a:rPr>
              <a:t> open, understandable, and clearly replicable </a:t>
            </a:r>
            <a:r>
              <a:rPr lang="en-US" sz="2000" dirty="0"/>
              <a:t>as possible</a:t>
            </a:r>
          </a:p>
        </p:txBody>
      </p:sp>
      <p:sp>
        <p:nvSpPr>
          <p:cNvPr id="3" name="Rectangle 2"/>
          <p:cNvSpPr/>
          <p:nvPr/>
        </p:nvSpPr>
        <p:spPr>
          <a:xfrm>
            <a:off x="1672321" y="6357618"/>
            <a:ext cx="8146181" cy="369332"/>
          </a:xfrm>
          <a:prstGeom prst="rect">
            <a:avLst/>
          </a:prstGeom>
        </p:spPr>
        <p:txBody>
          <a:bodyPr wrap="square">
            <a:spAutoFit/>
          </a:bodyPr>
          <a:lstStyle/>
          <a:p>
            <a:r>
              <a:rPr lang="en-US" dirty="0"/>
              <a:t>https://ejournals.bc.edu/ojs/index.php/jtla/pages/view/transparency</a:t>
            </a:r>
          </a:p>
        </p:txBody>
      </p:sp>
      <p:grpSp>
        <p:nvGrpSpPr>
          <p:cNvPr id="44" name="Group 43"/>
          <p:cNvGrpSpPr/>
          <p:nvPr/>
        </p:nvGrpSpPr>
        <p:grpSpPr>
          <a:xfrm>
            <a:off x="3166677" y="3735263"/>
            <a:ext cx="5471877" cy="2810416"/>
            <a:chOff x="848989" y="3731583"/>
            <a:chExt cx="5471877" cy="2810416"/>
          </a:xfrm>
        </p:grpSpPr>
        <p:grpSp>
          <p:nvGrpSpPr>
            <p:cNvPr id="45" name="Group 44">
              <a:extLst>
                <a:ext uri="{FF2B5EF4-FFF2-40B4-BE49-F238E27FC236}">
                  <a16:creationId xmlns:a16="http://schemas.microsoft.com/office/drawing/2014/main" id="{A70807CD-4F40-4EAF-8483-0D3E1E49748B}"/>
                </a:ext>
              </a:extLst>
            </p:cNvPr>
            <p:cNvGrpSpPr/>
            <p:nvPr/>
          </p:nvGrpSpPr>
          <p:grpSpPr>
            <a:xfrm>
              <a:off x="848989" y="3731583"/>
              <a:ext cx="5222798" cy="2810416"/>
              <a:chOff x="2248713" y="1857262"/>
              <a:chExt cx="6561392" cy="3450729"/>
            </a:xfrm>
          </p:grpSpPr>
          <p:pic>
            <p:nvPicPr>
              <p:cNvPr id="48" name="Picture 47">
                <a:extLst>
                  <a:ext uri="{FF2B5EF4-FFF2-40B4-BE49-F238E27FC236}">
                    <a16:creationId xmlns:a16="http://schemas.microsoft.com/office/drawing/2014/main" id="{25463DE3-C661-4CB2-8BC1-9A9045A81011}"/>
                  </a:ext>
                </a:extLst>
              </p:cNvPr>
              <p:cNvPicPr>
                <a:picLocks noChangeAspect="1"/>
              </p:cNvPicPr>
              <p:nvPr/>
            </p:nvPicPr>
            <p:blipFill>
              <a:blip r:embed="rId2">
                <a:grayscl/>
              </a:blip>
              <a:stretch>
                <a:fillRect/>
              </a:stretch>
            </p:blipFill>
            <p:spPr>
              <a:xfrm>
                <a:off x="4855937" y="2024130"/>
                <a:ext cx="682479" cy="1074616"/>
              </a:xfrm>
              <a:prstGeom prst="rect">
                <a:avLst/>
              </a:prstGeom>
            </p:spPr>
          </p:pic>
          <p:grpSp>
            <p:nvGrpSpPr>
              <p:cNvPr id="49" name="Group 48">
                <a:extLst>
                  <a:ext uri="{FF2B5EF4-FFF2-40B4-BE49-F238E27FC236}">
                    <a16:creationId xmlns:a16="http://schemas.microsoft.com/office/drawing/2014/main" id="{B62FD546-D045-4F2E-913F-6CB4C4E0875C}"/>
                  </a:ext>
                </a:extLst>
              </p:cNvPr>
              <p:cNvGrpSpPr/>
              <p:nvPr/>
            </p:nvGrpSpPr>
            <p:grpSpPr>
              <a:xfrm>
                <a:off x="3010179" y="3791190"/>
                <a:ext cx="5799926" cy="1516801"/>
                <a:chOff x="3112192" y="4641261"/>
                <a:chExt cx="5799926" cy="1516801"/>
              </a:xfrm>
            </p:grpSpPr>
            <p:grpSp>
              <p:nvGrpSpPr>
                <p:cNvPr id="62" name="Group 61">
                  <a:extLst>
                    <a:ext uri="{FF2B5EF4-FFF2-40B4-BE49-F238E27FC236}">
                      <a16:creationId xmlns:a16="http://schemas.microsoft.com/office/drawing/2014/main" id="{469ABC4D-FFDA-439D-B62E-D1CC0D14F8A5}"/>
                    </a:ext>
                  </a:extLst>
                </p:cNvPr>
                <p:cNvGrpSpPr/>
                <p:nvPr/>
              </p:nvGrpSpPr>
              <p:grpSpPr>
                <a:xfrm>
                  <a:off x="6957065" y="4920621"/>
                  <a:ext cx="717838" cy="1118205"/>
                  <a:chOff x="6605274" y="4364054"/>
                  <a:chExt cx="926281" cy="1442907"/>
                </a:xfrm>
              </p:grpSpPr>
              <p:sp>
                <p:nvSpPr>
                  <p:cNvPr id="79" name="Chevron 38">
                    <a:extLst>
                      <a:ext uri="{FF2B5EF4-FFF2-40B4-BE49-F238E27FC236}">
                        <a16:creationId xmlns:a16="http://schemas.microsoft.com/office/drawing/2014/main" id="{0DD28DAD-3CDC-41E7-A26D-CE0BD20B5DB3}"/>
                      </a:ext>
                    </a:extLst>
                  </p:cNvPr>
                  <p:cNvSpPr/>
                  <p:nvPr/>
                </p:nvSpPr>
                <p:spPr>
                  <a:xfrm rot="16200000">
                    <a:off x="6616812" y="5510109"/>
                    <a:ext cx="417058" cy="176646"/>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ectangle 79">
                    <a:extLst>
                      <a:ext uri="{FF2B5EF4-FFF2-40B4-BE49-F238E27FC236}">
                        <a16:creationId xmlns:a16="http://schemas.microsoft.com/office/drawing/2014/main" id="{7ECBF93D-FF76-419A-99B0-DD6A5A33E04E}"/>
                      </a:ext>
                    </a:extLst>
                  </p:cNvPr>
                  <p:cNvSpPr/>
                  <p:nvPr/>
                </p:nvSpPr>
                <p:spPr>
                  <a:xfrm>
                    <a:off x="6605274" y="4364054"/>
                    <a:ext cx="926281" cy="1246916"/>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1" name="Straight Connector 80">
                    <a:extLst>
                      <a:ext uri="{FF2B5EF4-FFF2-40B4-BE49-F238E27FC236}">
                        <a16:creationId xmlns:a16="http://schemas.microsoft.com/office/drawing/2014/main" id="{7C3C50B8-9E84-4461-ABF2-A503DBC1D4E5}"/>
                      </a:ext>
                    </a:extLst>
                  </p:cNvPr>
                  <p:cNvCxnSpPr/>
                  <p:nvPr/>
                </p:nvCxnSpPr>
                <p:spPr>
                  <a:xfrm>
                    <a:off x="6839814" y="5402323"/>
                    <a:ext cx="4572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76AEC9-1A26-452F-9648-8A68136CE09D}"/>
                      </a:ext>
                    </a:extLst>
                  </p:cNvPr>
                  <p:cNvSpPr/>
                  <p:nvPr/>
                </p:nvSpPr>
                <p:spPr>
                  <a:xfrm>
                    <a:off x="6737018" y="4523837"/>
                    <a:ext cx="662793" cy="334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3" name="Straight Connector 82">
                    <a:extLst>
                      <a:ext uri="{FF2B5EF4-FFF2-40B4-BE49-F238E27FC236}">
                        <a16:creationId xmlns:a16="http://schemas.microsoft.com/office/drawing/2014/main" id="{D396CD43-8898-4AF9-8FBD-E29B9A6D1C02}"/>
                      </a:ext>
                    </a:extLst>
                  </p:cNvPr>
                  <p:cNvCxnSpPr/>
                  <p:nvPr/>
                </p:nvCxnSpPr>
                <p:spPr>
                  <a:xfrm>
                    <a:off x="6737018" y="5277550"/>
                    <a:ext cx="662793" cy="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3" name="Picture 62">
                  <a:extLst>
                    <a:ext uri="{FF2B5EF4-FFF2-40B4-BE49-F238E27FC236}">
                      <a16:creationId xmlns:a16="http://schemas.microsoft.com/office/drawing/2014/main" id="{6D2C02BE-5925-4D99-B4DC-901DD3060B25}"/>
                    </a:ext>
                  </a:extLst>
                </p:cNvPr>
                <p:cNvPicPr>
                  <a:picLocks noChangeAspect="1"/>
                </p:cNvPicPr>
                <p:nvPr/>
              </p:nvPicPr>
              <p:blipFill>
                <a:blip r:embed="rId3"/>
                <a:stretch>
                  <a:fillRect/>
                </a:stretch>
              </p:blipFill>
              <p:spPr>
                <a:xfrm>
                  <a:off x="4681419" y="5202081"/>
                  <a:ext cx="427520" cy="567833"/>
                </a:xfrm>
                <a:prstGeom prst="rect">
                  <a:avLst/>
                </a:prstGeom>
              </p:spPr>
            </p:pic>
            <p:pic>
              <p:nvPicPr>
                <p:cNvPr id="64" name="Picture 63">
                  <a:extLst>
                    <a:ext uri="{FF2B5EF4-FFF2-40B4-BE49-F238E27FC236}">
                      <a16:creationId xmlns:a16="http://schemas.microsoft.com/office/drawing/2014/main" id="{59CE0F3E-C244-4C40-A0E0-EF52B51058EE}"/>
                    </a:ext>
                  </a:extLst>
                </p:cNvPr>
                <p:cNvPicPr>
                  <a:picLocks noChangeAspect="1"/>
                </p:cNvPicPr>
                <p:nvPr/>
              </p:nvPicPr>
              <p:blipFill>
                <a:blip r:embed="rId4"/>
                <a:stretch>
                  <a:fillRect/>
                </a:stretch>
              </p:blipFill>
              <p:spPr>
                <a:xfrm>
                  <a:off x="5183419" y="4737182"/>
                  <a:ext cx="753784" cy="653207"/>
                </a:xfrm>
                <a:prstGeom prst="rect">
                  <a:avLst/>
                </a:prstGeom>
              </p:spPr>
            </p:pic>
            <p:pic>
              <p:nvPicPr>
                <p:cNvPr id="65" name="Picture 64">
                  <a:extLst>
                    <a:ext uri="{FF2B5EF4-FFF2-40B4-BE49-F238E27FC236}">
                      <a16:creationId xmlns:a16="http://schemas.microsoft.com/office/drawing/2014/main" id="{B8650463-8C58-4DA6-969B-0E370374F978}"/>
                    </a:ext>
                  </a:extLst>
                </p:cNvPr>
                <p:cNvPicPr>
                  <a:picLocks noChangeAspect="1"/>
                </p:cNvPicPr>
                <p:nvPr/>
              </p:nvPicPr>
              <p:blipFill>
                <a:blip r:embed="rId5"/>
                <a:stretch>
                  <a:fillRect/>
                </a:stretch>
              </p:blipFill>
              <p:spPr>
                <a:xfrm>
                  <a:off x="5364119" y="5476921"/>
                  <a:ext cx="426580" cy="566439"/>
                </a:xfrm>
                <a:prstGeom prst="rect">
                  <a:avLst/>
                </a:prstGeom>
              </p:spPr>
            </p:pic>
            <p:sp>
              <p:nvSpPr>
                <p:cNvPr id="66" name="Rounded Rectangle 25">
                  <a:extLst>
                    <a:ext uri="{FF2B5EF4-FFF2-40B4-BE49-F238E27FC236}">
                      <a16:creationId xmlns:a16="http://schemas.microsoft.com/office/drawing/2014/main" id="{A49F1D72-B096-44B5-A7EB-E30C41F0A192}"/>
                    </a:ext>
                  </a:extLst>
                </p:cNvPr>
                <p:cNvSpPr/>
                <p:nvPr/>
              </p:nvSpPr>
              <p:spPr>
                <a:xfrm>
                  <a:off x="4525861" y="4641261"/>
                  <a:ext cx="1556293" cy="1516801"/>
                </a:xfrm>
                <a:prstGeom prst="roundRect">
                  <a:avLst>
                    <a:gd name="adj" fmla="val 9616"/>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7" name="Straight Arrow Connector 66">
                  <a:extLst>
                    <a:ext uri="{FF2B5EF4-FFF2-40B4-BE49-F238E27FC236}">
                      <a16:creationId xmlns:a16="http://schemas.microsoft.com/office/drawing/2014/main" id="{F24540F9-FAC0-4980-8C98-8529CEA765F5}"/>
                    </a:ext>
                  </a:extLst>
                </p:cNvPr>
                <p:cNvCxnSpPr>
                  <a:stCxn id="68" idx="3"/>
                  <a:endCxn id="83" idx="1"/>
                </p:cNvCxnSpPr>
                <p:nvPr/>
              </p:nvCxnSpPr>
              <p:spPr>
                <a:xfrm>
                  <a:off x="6082154" y="5399662"/>
                  <a:ext cx="874903" cy="4118"/>
                </a:xfrm>
                <a:prstGeom prst="straightConnector1">
                  <a:avLst/>
                </a:prstGeom>
                <a:ln w="28575">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CC758B20-500A-4213-92CE-A62C6E7F0D92}"/>
                    </a:ext>
                  </a:extLst>
                </p:cNvPr>
                <p:cNvGrpSpPr/>
                <p:nvPr/>
              </p:nvGrpSpPr>
              <p:grpSpPr>
                <a:xfrm>
                  <a:off x="8194280" y="4920621"/>
                  <a:ext cx="717838" cy="1118205"/>
                  <a:chOff x="6605274" y="4364054"/>
                  <a:chExt cx="926281" cy="1442907"/>
                </a:xfrm>
              </p:grpSpPr>
              <p:sp>
                <p:nvSpPr>
                  <p:cNvPr id="74" name="Chevron 32">
                    <a:extLst>
                      <a:ext uri="{FF2B5EF4-FFF2-40B4-BE49-F238E27FC236}">
                        <a16:creationId xmlns:a16="http://schemas.microsoft.com/office/drawing/2014/main" id="{8DDF9EA9-86EA-4AB1-9ECE-4A95E665E00F}"/>
                      </a:ext>
                    </a:extLst>
                  </p:cNvPr>
                  <p:cNvSpPr/>
                  <p:nvPr/>
                </p:nvSpPr>
                <p:spPr>
                  <a:xfrm rot="16200000">
                    <a:off x="6616812" y="5510109"/>
                    <a:ext cx="417058" cy="176646"/>
                  </a:xfrm>
                  <a:prstGeom prst="chevr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5" name="Rectangle 74">
                    <a:extLst>
                      <a:ext uri="{FF2B5EF4-FFF2-40B4-BE49-F238E27FC236}">
                        <a16:creationId xmlns:a16="http://schemas.microsoft.com/office/drawing/2014/main" id="{C79A36BF-3ACA-408D-8DD9-C0CEBBD04205}"/>
                      </a:ext>
                    </a:extLst>
                  </p:cNvPr>
                  <p:cNvSpPr/>
                  <p:nvPr/>
                </p:nvSpPr>
                <p:spPr>
                  <a:xfrm>
                    <a:off x="6605274" y="4364054"/>
                    <a:ext cx="926281" cy="1246916"/>
                  </a:xfrm>
                  <a:prstGeom prst="rect">
                    <a:avLst/>
                  </a:prstGeom>
                  <a:solidFill>
                    <a:srgbClr val="668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6" name="Straight Connector 75">
                    <a:extLst>
                      <a:ext uri="{FF2B5EF4-FFF2-40B4-BE49-F238E27FC236}">
                        <a16:creationId xmlns:a16="http://schemas.microsoft.com/office/drawing/2014/main" id="{FC2F98EE-7BE2-4E4C-AA1B-05A22EC9A54C}"/>
                      </a:ext>
                    </a:extLst>
                  </p:cNvPr>
                  <p:cNvCxnSpPr/>
                  <p:nvPr/>
                </p:nvCxnSpPr>
                <p:spPr>
                  <a:xfrm>
                    <a:off x="6839814" y="5402323"/>
                    <a:ext cx="4572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1363D13B-4FB9-40A6-BC24-E00615AB24B4}"/>
                      </a:ext>
                    </a:extLst>
                  </p:cNvPr>
                  <p:cNvSpPr/>
                  <p:nvPr/>
                </p:nvSpPr>
                <p:spPr>
                  <a:xfrm>
                    <a:off x="6737018" y="4523837"/>
                    <a:ext cx="662793" cy="334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8" name="Straight Connector 77">
                    <a:extLst>
                      <a:ext uri="{FF2B5EF4-FFF2-40B4-BE49-F238E27FC236}">
                        <a16:creationId xmlns:a16="http://schemas.microsoft.com/office/drawing/2014/main" id="{E2283302-DE6B-40A5-8F2E-2D20DABB7FBA}"/>
                      </a:ext>
                    </a:extLst>
                  </p:cNvPr>
                  <p:cNvCxnSpPr/>
                  <p:nvPr/>
                </p:nvCxnSpPr>
                <p:spPr>
                  <a:xfrm>
                    <a:off x="6737018" y="5277550"/>
                    <a:ext cx="662793" cy="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9" name="Equal 28">
                  <a:extLst>
                    <a:ext uri="{FF2B5EF4-FFF2-40B4-BE49-F238E27FC236}">
                      <a16:creationId xmlns:a16="http://schemas.microsoft.com/office/drawing/2014/main" id="{0DF1F749-8318-4E14-A093-DF4A4E6D2CB6}"/>
                    </a:ext>
                  </a:extLst>
                </p:cNvPr>
                <p:cNvSpPr/>
                <p:nvPr/>
              </p:nvSpPr>
              <p:spPr>
                <a:xfrm>
                  <a:off x="7714540" y="5246361"/>
                  <a:ext cx="440086" cy="325050"/>
                </a:xfrm>
                <a:prstGeom prst="mathEqual">
                  <a:avLst/>
                </a:prstGeom>
                <a:solidFill>
                  <a:srgbClr val="B31B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0" name="Picture 69">
                  <a:extLst>
                    <a:ext uri="{FF2B5EF4-FFF2-40B4-BE49-F238E27FC236}">
                      <a16:creationId xmlns:a16="http://schemas.microsoft.com/office/drawing/2014/main" id="{C911B880-7876-439F-A4FF-A514F1E64932}"/>
                    </a:ext>
                  </a:extLst>
                </p:cNvPr>
                <p:cNvPicPr>
                  <a:picLocks noChangeAspect="1"/>
                </p:cNvPicPr>
                <p:nvPr/>
              </p:nvPicPr>
              <p:blipFill>
                <a:blip r:embed="rId6"/>
                <a:stretch>
                  <a:fillRect/>
                </a:stretch>
              </p:blipFill>
              <p:spPr>
                <a:xfrm>
                  <a:off x="3112192" y="4879001"/>
                  <a:ext cx="681381" cy="1035675"/>
                </a:xfrm>
                <a:prstGeom prst="rect">
                  <a:avLst/>
                </a:prstGeom>
              </p:spPr>
            </p:pic>
            <p:cxnSp>
              <p:nvCxnSpPr>
                <p:cNvPr id="71" name="Straight Arrow Connector 70">
                  <a:extLst>
                    <a:ext uri="{FF2B5EF4-FFF2-40B4-BE49-F238E27FC236}">
                      <a16:creationId xmlns:a16="http://schemas.microsoft.com/office/drawing/2014/main" id="{CAD51336-9859-4389-9D7B-4AE5BE6ED163}"/>
                    </a:ext>
                  </a:extLst>
                </p:cNvPr>
                <p:cNvCxnSpPr>
                  <a:stCxn id="73" idx="3"/>
                  <a:endCxn id="68" idx="1"/>
                </p:cNvCxnSpPr>
                <p:nvPr/>
              </p:nvCxnSpPr>
              <p:spPr>
                <a:xfrm>
                  <a:off x="3793573" y="5396839"/>
                  <a:ext cx="732288" cy="2823"/>
                </a:xfrm>
                <a:prstGeom prst="straightConnector1">
                  <a:avLst/>
                </a:prstGeom>
                <a:ln w="28575">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D639D68-80D7-48A3-AF63-1897BA8F898E}"/>
                    </a:ext>
                  </a:extLst>
                </p:cNvPr>
                <p:cNvSpPr txBox="1"/>
                <p:nvPr/>
              </p:nvSpPr>
              <p:spPr>
                <a:xfrm>
                  <a:off x="4321477" y="4788465"/>
                  <a:ext cx="660358" cy="369332"/>
                </a:xfrm>
                <a:prstGeom prst="rect">
                  <a:avLst/>
                </a:prstGeom>
                <a:noFill/>
              </p:spPr>
              <p:txBody>
                <a:bodyPr wrap="square" rtlCol="0">
                  <a:spAutoFit/>
                </a:bodyPr>
                <a:lstStyle/>
                <a:p>
                  <a:pPr algn="ctr"/>
                  <a:r>
                    <a:rPr lang="en-US" b="1" dirty="0">
                      <a:solidFill>
                        <a:schemeClr val="bg1"/>
                      </a:solidFill>
                    </a:rPr>
                    <a:t>&lt;/&gt;</a:t>
                  </a:r>
                </a:p>
              </p:txBody>
            </p:sp>
          </p:grpSp>
          <p:pic>
            <p:nvPicPr>
              <p:cNvPr id="50" name="Picture 49">
                <a:extLst>
                  <a:ext uri="{FF2B5EF4-FFF2-40B4-BE49-F238E27FC236}">
                    <a16:creationId xmlns:a16="http://schemas.microsoft.com/office/drawing/2014/main" id="{5D433882-D6D7-47F1-B00E-BD219657A724}"/>
                  </a:ext>
                </a:extLst>
              </p:cNvPr>
              <p:cNvPicPr>
                <a:picLocks noChangeAspect="1"/>
              </p:cNvPicPr>
              <p:nvPr/>
            </p:nvPicPr>
            <p:blipFill>
              <a:blip r:embed="rId2"/>
              <a:stretch>
                <a:fillRect/>
              </a:stretch>
            </p:blipFill>
            <p:spPr>
              <a:xfrm>
                <a:off x="2248713" y="4009459"/>
                <a:ext cx="682479" cy="1074616"/>
              </a:xfrm>
              <a:prstGeom prst="rect">
                <a:avLst/>
              </a:prstGeom>
            </p:spPr>
          </p:pic>
          <p:cxnSp>
            <p:nvCxnSpPr>
              <p:cNvPr id="51" name="Straight Arrow Connector 50">
                <a:extLst>
                  <a:ext uri="{FF2B5EF4-FFF2-40B4-BE49-F238E27FC236}">
                    <a16:creationId xmlns:a16="http://schemas.microsoft.com/office/drawing/2014/main" id="{8D936261-7D3E-4F7C-8F1A-9D2DAA567FCD}"/>
                  </a:ext>
                </a:extLst>
              </p:cNvPr>
              <p:cNvCxnSpPr>
                <a:stCxn id="68" idx="0"/>
                <a:endCxn id="50" idx="2"/>
              </p:cNvCxnSpPr>
              <p:nvPr/>
            </p:nvCxnSpPr>
            <p:spPr>
              <a:xfrm flipH="1" flipV="1">
                <a:off x="5197177" y="3098746"/>
                <a:ext cx="4818" cy="692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D367D955-A0CF-437C-BC52-118A36D8A53A}"/>
                  </a:ext>
                </a:extLst>
              </p:cNvPr>
              <p:cNvPicPr>
                <a:picLocks noChangeAspect="1"/>
              </p:cNvPicPr>
              <p:nvPr/>
            </p:nvPicPr>
            <p:blipFill>
              <a:blip r:embed="rId3">
                <a:grayscl/>
              </a:blip>
              <a:stretch>
                <a:fillRect/>
              </a:stretch>
            </p:blipFill>
            <p:spPr>
              <a:xfrm>
                <a:off x="5772365" y="2331745"/>
                <a:ext cx="427520" cy="567833"/>
              </a:xfrm>
              <a:prstGeom prst="rect">
                <a:avLst/>
              </a:prstGeom>
            </p:spPr>
          </p:pic>
          <p:pic>
            <p:nvPicPr>
              <p:cNvPr id="53" name="Picture 52">
                <a:extLst>
                  <a:ext uri="{FF2B5EF4-FFF2-40B4-BE49-F238E27FC236}">
                    <a16:creationId xmlns:a16="http://schemas.microsoft.com/office/drawing/2014/main" id="{F1531F87-9912-4F38-8136-418AED9051EF}"/>
                  </a:ext>
                </a:extLst>
              </p:cNvPr>
              <p:cNvPicPr>
                <a:picLocks noChangeAspect="1"/>
              </p:cNvPicPr>
              <p:nvPr/>
            </p:nvPicPr>
            <p:blipFill>
              <a:blip r:embed="rId4">
                <a:grayscl/>
              </a:blip>
              <a:stretch>
                <a:fillRect/>
              </a:stretch>
            </p:blipFill>
            <p:spPr>
              <a:xfrm>
                <a:off x="6274365" y="1941203"/>
                <a:ext cx="753784" cy="653207"/>
              </a:xfrm>
              <a:prstGeom prst="rect">
                <a:avLst/>
              </a:prstGeom>
            </p:spPr>
          </p:pic>
          <p:pic>
            <p:nvPicPr>
              <p:cNvPr id="54" name="Picture 53">
                <a:extLst>
                  <a:ext uri="{FF2B5EF4-FFF2-40B4-BE49-F238E27FC236}">
                    <a16:creationId xmlns:a16="http://schemas.microsoft.com/office/drawing/2014/main" id="{E1AAB7F3-C89C-4533-8A81-2A86493952A3}"/>
                  </a:ext>
                </a:extLst>
              </p:cNvPr>
              <p:cNvPicPr>
                <a:picLocks noChangeAspect="1"/>
              </p:cNvPicPr>
              <p:nvPr/>
            </p:nvPicPr>
            <p:blipFill>
              <a:blip r:embed="rId5">
                <a:grayscl/>
              </a:blip>
              <a:stretch>
                <a:fillRect/>
              </a:stretch>
            </p:blipFill>
            <p:spPr>
              <a:xfrm>
                <a:off x="6433834" y="2692344"/>
                <a:ext cx="426580" cy="566439"/>
              </a:xfrm>
              <a:prstGeom prst="rect">
                <a:avLst/>
              </a:prstGeom>
            </p:spPr>
          </p:pic>
          <p:sp>
            <p:nvSpPr>
              <p:cNvPr id="55" name="Rounded Rectangle 13">
                <a:extLst>
                  <a:ext uri="{FF2B5EF4-FFF2-40B4-BE49-F238E27FC236}">
                    <a16:creationId xmlns:a16="http://schemas.microsoft.com/office/drawing/2014/main" id="{0252B274-4D11-4AA6-ABFE-07BC831E13C3}"/>
                  </a:ext>
                </a:extLst>
              </p:cNvPr>
              <p:cNvSpPr/>
              <p:nvPr/>
            </p:nvSpPr>
            <p:spPr>
              <a:xfrm>
                <a:off x="5616807" y="1857262"/>
                <a:ext cx="1556293" cy="1516801"/>
              </a:xfrm>
              <a:prstGeom prst="roundRect">
                <a:avLst>
                  <a:gd name="adj" fmla="val 9616"/>
                </a:avLst>
              </a:prstGeom>
              <a:noFill/>
              <a:ln w="28575">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Chevron 14">
                <a:extLst>
                  <a:ext uri="{FF2B5EF4-FFF2-40B4-BE49-F238E27FC236}">
                    <a16:creationId xmlns:a16="http://schemas.microsoft.com/office/drawing/2014/main" id="{F1DE3A73-C1CC-4635-8EFF-EBD06D974234}"/>
                  </a:ext>
                </a:extLst>
              </p:cNvPr>
              <p:cNvSpPr/>
              <p:nvPr/>
            </p:nvSpPr>
            <p:spPr>
              <a:xfrm rot="16200000">
                <a:off x="8101202" y="3016062"/>
                <a:ext cx="323206" cy="136895"/>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Rectangle 56">
                <a:extLst>
                  <a:ext uri="{FF2B5EF4-FFF2-40B4-BE49-F238E27FC236}">
                    <a16:creationId xmlns:a16="http://schemas.microsoft.com/office/drawing/2014/main" id="{F3DBBF82-9F47-4BF1-896C-2BFA566653DA}"/>
                  </a:ext>
                </a:extLst>
              </p:cNvPr>
              <p:cNvSpPr/>
              <p:nvPr/>
            </p:nvSpPr>
            <p:spPr>
              <a:xfrm>
                <a:off x="8092259" y="2108657"/>
                <a:ext cx="717837" cy="96631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Connector 57">
                <a:extLst>
                  <a:ext uri="{FF2B5EF4-FFF2-40B4-BE49-F238E27FC236}">
                    <a16:creationId xmlns:a16="http://schemas.microsoft.com/office/drawing/2014/main" id="{8D057D9A-FE0E-4294-B5D3-F175797E1519}"/>
                  </a:ext>
                </a:extLst>
              </p:cNvPr>
              <p:cNvCxnSpPr/>
              <p:nvPr/>
            </p:nvCxnSpPr>
            <p:spPr>
              <a:xfrm>
                <a:off x="8274020" y="2913281"/>
                <a:ext cx="35431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8EE1E367-C517-4CF8-9169-2037A533B9AD}"/>
                  </a:ext>
                </a:extLst>
              </p:cNvPr>
              <p:cNvSpPr/>
              <p:nvPr/>
            </p:nvSpPr>
            <p:spPr>
              <a:xfrm>
                <a:off x="8194356" y="2232484"/>
                <a:ext cx="513643" cy="259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D182E836-BD83-473C-B871-6476981F4080}"/>
                  </a:ext>
                </a:extLst>
              </p:cNvPr>
              <p:cNvCxnSpPr/>
              <p:nvPr/>
            </p:nvCxnSpPr>
            <p:spPr>
              <a:xfrm>
                <a:off x="8194356" y="2816586"/>
                <a:ext cx="513643" cy="465"/>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C5EDD12-18C6-49EF-B6F2-EF5A7BB8F4B5}"/>
                  </a:ext>
                </a:extLst>
              </p:cNvPr>
              <p:cNvCxnSpPr>
                <a:endCxn id="59" idx="1"/>
              </p:cNvCxnSpPr>
              <p:nvPr/>
            </p:nvCxnSpPr>
            <p:spPr>
              <a:xfrm>
                <a:off x="7217356" y="2587698"/>
                <a:ext cx="874903" cy="4118"/>
              </a:xfrm>
              <a:prstGeom prst="straightConnector1">
                <a:avLst/>
              </a:prstGeom>
              <a:ln w="28575">
                <a:solidFill>
                  <a:schemeClr val="bg1">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grpSp>
        <p:sp>
          <p:nvSpPr>
            <p:cNvPr id="46" name="Title 1"/>
            <p:cNvSpPr txBox="1">
              <a:spLocks/>
            </p:cNvSpPr>
            <p:nvPr/>
          </p:nvSpPr>
          <p:spPr>
            <a:xfrm>
              <a:off x="5514556" y="4896173"/>
              <a:ext cx="806310" cy="667177"/>
            </a:xfrm>
            <a:prstGeom prst="rect">
              <a:avLst/>
            </a:prstGeom>
          </p:spPr>
          <p:txBody>
            <a:bodyPr vert="horz" lIns="91440" tIns="45720" rIns="91440" bIns="45720" rtlCol="0" anchor="t" anchorCtr="0">
              <a:normAutofit fontScale="32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5000" dirty="0">
                  <a:solidFill>
                    <a:srgbClr val="C00000"/>
                  </a:solidFill>
                </a:rPr>
                <a:t>~</a:t>
              </a:r>
              <a:endParaRPr lang="en-US" dirty="0">
                <a:solidFill>
                  <a:srgbClr val="C00000"/>
                </a:solidFill>
              </a:endParaRPr>
            </a:p>
          </p:txBody>
        </p:sp>
        <p:sp>
          <p:nvSpPr>
            <p:cNvPr id="47" name="Title 1"/>
            <p:cNvSpPr txBox="1">
              <a:spLocks/>
            </p:cNvSpPr>
            <p:nvPr/>
          </p:nvSpPr>
          <p:spPr>
            <a:xfrm>
              <a:off x="5514555" y="4990524"/>
              <a:ext cx="806310" cy="667177"/>
            </a:xfrm>
            <a:prstGeom prst="rect">
              <a:avLst/>
            </a:prstGeom>
          </p:spPr>
          <p:txBody>
            <a:bodyPr vert="horz" lIns="91440" tIns="45720" rIns="91440" bIns="45720" rtlCol="0" anchor="t" anchorCtr="0">
              <a:normAutofit fontScale="32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5000" dirty="0">
                  <a:solidFill>
                    <a:srgbClr val="C00000"/>
                  </a:solidFill>
                </a:rPr>
                <a:t>=</a:t>
              </a:r>
              <a:endParaRPr lang="en-US" dirty="0">
                <a:solidFill>
                  <a:srgbClr val="C00000"/>
                </a:solidFill>
              </a:endParaRPr>
            </a:p>
          </p:txBody>
        </p:sp>
      </p:grpSp>
    </p:spTree>
    <p:extLst>
      <p:ext uri="{BB962C8B-B14F-4D97-AF65-F5344CB8AC3E}">
        <p14:creationId xmlns:p14="http://schemas.microsoft.com/office/powerpoint/2010/main" val="38278367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idx="1"/>
          </p:nvPr>
        </p:nvSpPr>
        <p:spPr>
          <a:xfrm>
            <a:off x="702756" y="2403375"/>
            <a:ext cx="10705864" cy="4023360"/>
          </a:xfrm>
        </p:spPr>
        <p:txBody>
          <a:bodyPr>
            <a:normAutofit/>
          </a:bodyPr>
          <a:lstStyle/>
          <a:p>
            <a:pPr marL="465138" indent="-465138">
              <a:buFont typeface="Wingdings 3" panose="05040102010807070707" pitchFamily="18" charset="2"/>
              <a:buChar char="Æ"/>
            </a:pPr>
            <a:r>
              <a:rPr lang="en-US" sz="2400" dirty="0"/>
              <a:t>I already changed the rest of the code to be relative paths for you, so the code for 2 through 4 should work.</a:t>
            </a:r>
          </a:p>
          <a:p>
            <a:pPr marL="465138" indent="-465138">
              <a:buFont typeface="Wingdings 3" panose="05040102010807070707" pitchFamily="18" charset="2"/>
              <a:buChar char="Æ"/>
            </a:pPr>
            <a:r>
              <a:rPr lang="en-US" sz="2400" dirty="0"/>
              <a:t>However 5 has an ado requirement and won’t run properly.  To get around this, most people just list out the prerequisites that are needed and rely on the reproducers to get the files themselves</a:t>
            </a:r>
          </a:p>
          <a:p>
            <a:pPr marL="922338" lvl="1" indent="-465138">
              <a:buFont typeface="Wingdings 3" panose="05040102010807070707" pitchFamily="18" charset="2"/>
              <a:buChar char="Æ"/>
            </a:pPr>
            <a:r>
              <a:rPr lang="en-US" sz="2000" dirty="0"/>
              <a:t>However that can be difficult as software updates the </a:t>
            </a:r>
            <a:r>
              <a:rPr lang="en-US" sz="2000" dirty="0" err="1"/>
              <a:t>addons</a:t>
            </a:r>
            <a:r>
              <a:rPr lang="en-US" sz="2000" dirty="0"/>
              <a:t> get updated too, but your code won’t.  Is there a way to solve both the problem of requiring downloads and versioning??</a:t>
            </a:r>
          </a:p>
          <a:p>
            <a:pPr marL="465138" indent="-465138">
              <a:buFont typeface="Wingdings 3" panose="05040102010807070707" pitchFamily="18" charset="2"/>
              <a:buChar char="Æ"/>
            </a:pPr>
            <a:r>
              <a:rPr lang="en-US" sz="2400" dirty="0"/>
              <a:t>Yes!</a:t>
            </a:r>
          </a:p>
          <a:p>
            <a:pPr marL="465138" indent="-465138">
              <a:buFont typeface="Wingdings 3" panose="05040102010807070707" pitchFamily="18" charset="2"/>
              <a:buChar char="Æ"/>
            </a:pPr>
            <a:r>
              <a:rPr lang="en-US" sz="2400" dirty="0"/>
              <a:t>Prerequisites folder preparation</a:t>
            </a:r>
          </a:p>
        </p:txBody>
      </p:sp>
      <p:sp>
        <p:nvSpPr>
          <p:cNvPr id="37" name="Title 1"/>
          <p:cNvSpPr txBox="1">
            <a:spLocks/>
          </p:cNvSpPr>
          <p:nvPr/>
        </p:nvSpPr>
        <p:spPr>
          <a:xfrm>
            <a:off x="702756" y="812447"/>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Data and Code Review </a:t>
            </a:r>
          </a:p>
          <a:p>
            <a:r>
              <a:rPr lang="en-US" sz="3700" dirty="0" err="1"/>
              <a:t>Ados</a:t>
            </a:r>
            <a:r>
              <a:rPr lang="en-US" sz="3700" dirty="0"/>
              <a:t> and Prerequisites</a:t>
            </a:r>
          </a:p>
        </p:txBody>
      </p:sp>
    </p:spTree>
    <p:extLst>
      <p:ext uri="{BB962C8B-B14F-4D97-AF65-F5344CB8AC3E}">
        <p14:creationId xmlns:p14="http://schemas.microsoft.com/office/powerpoint/2010/main" val="54937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idx="1"/>
          </p:nvPr>
        </p:nvSpPr>
        <p:spPr>
          <a:xfrm>
            <a:off x="702756" y="2403375"/>
            <a:ext cx="10705864" cy="4023360"/>
          </a:xfrm>
        </p:spPr>
        <p:txBody>
          <a:bodyPr>
            <a:normAutofit lnSpcReduction="10000"/>
          </a:bodyPr>
          <a:lstStyle/>
          <a:p>
            <a:pPr marL="465138" indent="-465138">
              <a:buFont typeface="Wingdings 3" panose="05040102010807070707" pitchFamily="18" charset="2"/>
              <a:buChar char="Æ"/>
            </a:pPr>
            <a:r>
              <a:rPr lang="en-US" sz="2400" dirty="0"/>
              <a:t>The first step is to designate a new folder as your “PLUS” folder.  This can be done in every statistics language but is called different things depending on what software it is. (R calls them libraries, etc.) However fundamentally they are the same thing.</a:t>
            </a:r>
          </a:p>
          <a:p>
            <a:pPr marL="465138" indent="-465138">
              <a:buFont typeface="Wingdings 3" panose="05040102010807070707" pitchFamily="18" charset="2"/>
              <a:buChar char="Æ"/>
            </a:pPr>
            <a:r>
              <a:rPr lang="en-US" sz="2400" dirty="0"/>
              <a:t>Make a new subfolder in the “</a:t>
            </a:r>
            <a:r>
              <a:rPr lang="en-US" sz="2400" dirty="0" err="1"/>
              <a:t>WorkshopDemo</a:t>
            </a:r>
            <a:r>
              <a:rPr lang="en-US" sz="2400" dirty="0"/>
              <a:t>” folder called “Prerequisites”</a:t>
            </a:r>
          </a:p>
          <a:p>
            <a:pPr marL="922338" lvl="1" indent="-465138">
              <a:buFont typeface="Wingdings 3" panose="05040102010807070707" pitchFamily="18" charset="2"/>
              <a:buChar char="Æ"/>
            </a:pPr>
            <a:r>
              <a:rPr lang="en-US" sz="2000" dirty="0"/>
              <a:t>It should appear below the “Original-Data” folder</a:t>
            </a:r>
          </a:p>
          <a:p>
            <a:pPr marL="465138" indent="-465138">
              <a:buFont typeface="Wingdings 3" panose="05040102010807070707" pitchFamily="18" charset="2"/>
              <a:buChar char="Æ"/>
            </a:pPr>
            <a:r>
              <a:rPr lang="en-US" sz="2400" dirty="0"/>
              <a:t>Now type into </a:t>
            </a:r>
            <a:r>
              <a:rPr lang="en-US" sz="2400" dirty="0" err="1"/>
              <a:t>stata</a:t>
            </a:r>
            <a:r>
              <a:rPr lang="en-US" sz="2400" dirty="0"/>
              <a:t> the following set of commands:</a:t>
            </a:r>
            <a:br>
              <a:rPr lang="en-US" sz="2400" dirty="0"/>
            </a:br>
            <a:r>
              <a:rPr lang="en-US" sz="2400" dirty="0" err="1"/>
              <a:t>sysdir</a:t>
            </a:r>
            <a:r>
              <a:rPr lang="en-US" sz="2400" dirty="0"/>
              <a:t> set PLUS ../Prerequisites</a:t>
            </a:r>
            <a:br>
              <a:rPr lang="en-US" sz="2400" dirty="0"/>
            </a:br>
            <a:r>
              <a:rPr lang="en-US" sz="2400" dirty="0" err="1"/>
              <a:t>ssc</a:t>
            </a:r>
            <a:r>
              <a:rPr lang="en-US" sz="2400" dirty="0"/>
              <a:t> install outreg2</a:t>
            </a:r>
          </a:p>
          <a:p>
            <a:pPr marL="465138" indent="-465138">
              <a:buFont typeface="Wingdings 3" panose="05040102010807070707" pitchFamily="18" charset="2"/>
              <a:buChar char="Æ"/>
            </a:pPr>
            <a:r>
              <a:rPr lang="en-US" sz="2400" dirty="0"/>
              <a:t>This will install the missing ado and put it in the Prerequisites folder you just created, now all your code will work</a:t>
            </a:r>
          </a:p>
        </p:txBody>
      </p:sp>
      <p:sp>
        <p:nvSpPr>
          <p:cNvPr id="37" name="Title 1"/>
          <p:cNvSpPr txBox="1">
            <a:spLocks/>
          </p:cNvSpPr>
          <p:nvPr/>
        </p:nvSpPr>
        <p:spPr>
          <a:xfrm>
            <a:off x="702756" y="812447"/>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Data and Code Review </a:t>
            </a:r>
          </a:p>
          <a:p>
            <a:r>
              <a:rPr lang="en-US" sz="3700" dirty="0" err="1"/>
              <a:t>Ados</a:t>
            </a:r>
            <a:r>
              <a:rPr lang="en-US" sz="3700" dirty="0"/>
              <a:t> and Prerequisites (cont.)</a:t>
            </a:r>
          </a:p>
        </p:txBody>
      </p:sp>
    </p:spTree>
    <p:extLst>
      <p:ext uri="{BB962C8B-B14F-4D97-AF65-F5344CB8AC3E}">
        <p14:creationId xmlns:p14="http://schemas.microsoft.com/office/powerpoint/2010/main" val="374767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idx="1"/>
          </p:nvPr>
        </p:nvSpPr>
        <p:spPr>
          <a:xfrm>
            <a:off x="702756" y="2403375"/>
            <a:ext cx="10705864" cy="4023360"/>
          </a:xfrm>
        </p:spPr>
        <p:txBody>
          <a:bodyPr>
            <a:normAutofit/>
          </a:bodyPr>
          <a:lstStyle/>
          <a:p>
            <a:pPr marL="465138" indent="-465138">
              <a:spcAft>
                <a:spcPts val="600"/>
              </a:spcAft>
              <a:buFont typeface="Wingdings 3" panose="05040102010807070707" pitchFamily="18" charset="2"/>
              <a:buChar char="Æ"/>
            </a:pPr>
            <a:r>
              <a:rPr lang="en-US" sz="2400" dirty="0"/>
              <a:t>Save the figures generated by the code into the documents folder, so all outputs are generated by the code and don’t need to keep the code open</a:t>
            </a:r>
          </a:p>
          <a:p>
            <a:pPr marL="465138" indent="-465138">
              <a:spcAft>
                <a:spcPts val="600"/>
              </a:spcAft>
              <a:buFont typeface="Wingdings 3" panose="05040102010807070707" pitchFamily="18" charset="2"/>
              <a:buChar char="Æ"/>
            </a:pPr>
            <a:r>
              <a:rPr lang="en-US" sz="2400" dirty="0"/>
              <a:t>This can be done with the following line of code:</a:t>
            </a:r>
          </a:p>
          <a:p>
            <a:pPr marL="922338" lvl="1" indent="-465138">
              <a:spcAft>
                <a:spcPts val="600"/>
              </a:spcAft>
              <a:buFont typeface="Wingdings 3" panose="05040102010807070707" pitchFamily="18" charset="2"/>
              <a:buChar char="Æ"/>
            </a:pPr>
            <a:r>
              <a:rPr lang="fr-FR" sz="2000" dirty="0"/>
              <a:t>graph export ../Documents/figure1.png</a:t>
            </a:r>
          </a:p>
          <a:p>
            <a:pPr marL="922338" lvl="1" indent="-465138">
              <a:spcAft>
                <a:spcPts val="600"/>
              </a:spcAft>
              <a:buFont typeface="Wingdings 3" panose="05040102010807070707" pitchFamily="18" charset="2"/>
              <a:buChar char="Æ"/>
            </a:pPr>
            <a:r>
              <a:rPr lang="fr-FR" sz="2000" dirty="0"/>
              <a:t>Place </a:t>
            </a:r>
            <a:r>
              <a:rPr lang="fr-FR" sz="2000" dirty="0" err="1"/>
              <a:t>this</a:t>
            </a:r>
            <a:r>
              <a:rPr lang="fr-FR" sz="2000" dirty="0"/>
              <a:t> code </a:t>
            </a:r>
            <a:r>
              <a:rPr lang="fr-FR" sz="2000" dirty="0" err="1"/>
              <a:t>after</a:t>
            </a:r>
            <a:r>
              <a:rPr lang="fr-FR" sz="2000" dirty="0"/>
              <a:t> the graph </a:t>
            </a:r>
            <a:r>
              <a:rPr lang="fr-FR" sz="2000" dirty="0" err="1"/>
              <a:t>is</a:t>
            </a:r>
            <a:r>
              <a:rPr lang="fr-FR" sz="2000" dirty="0"/>
              <a:t> </a:t>
            </a:r>
            <a:r>
              <a:rPr lang="fr-FR" sz="2000" dirty="0" err="1"/>
              <a:t>generated</a:t>
            </a:r>
            <a:r>
              <a:rPr lang="fr-FR" sz="2000" dirty="0"/>
              <a:t> in figure 1</a:t>
            </a:r>
          </a:p>
          <a:p>
            <a:pPr marL="922338" lvl="1" indent="-465138">
              <a:spcAft>
                <a:spcPts val="600"/>
              </a:spcAft>
              <a:buFont typeface="Wingdings 3" panose="05040102010807070707" pitchFamily="18" charset="2"/>
              <a:buChar char="Æ"/>
            </a:pPr>
            <a:r>
              <a:rPr lang="fr-FR" sz="2000" dirty="0" err="1"/>
              <a:t>Modify</a:t>
            </a:r>
            <a:r>
              <a:rPr lang="fr-FR" sz="2000" dirty="0"/>
              <a:t> </a:t>
            </a:r>
            <a:r>
              <a:rPr lang="fr-FR" sz="2000" dirty="0" err="1"/>
              <a:t>this</a:t>
            </a:r>
            <a:r>
              <a:rPr lang="fr-FR" sz="2000" dirty="0"/>
              <a:t> code to </a:t>
            </a:r>
            <a:r>
              <a:rPr lang="fr-FR" sz="2000" dirty="0" err="1"/>
              <a:t>work</a:t>
            </a:r>
            <a:r>
              <a:rPr lang="fr-FR" sz="2000" dirty="0"/>
              <a:t> for figure 2 (</a:t>
            </a:r>
            <a:r>
              <a:rPr lang="fr-FR" sz="2000" dirty="0" err="1"/>
              <a:t>just</a:t>
            </a:r>
            <a:r>
              <a:rPr lang="fr-FR" sz="2000" dirty="0"/>
              <a:t> change the file </a:t>
            </a:r>
            <a:r>
              <a:rPr lang="fr-FR" sz="2000" dirty="0" err="1"/>
              <a:t>name</a:t>
            </a:r>
            <a:r>
              <a:rPr lang="fr-FR" sz="2000" dirty="0"/>
              <a:t> to figure2.png)</a:t>
            </a:r>
            <a:endParaRPr lang="en-US" sz="2000" dirty="0"/>
          </a:p>
        </p:txBody>
      </p:sp>
      <p:sp>
        <p:nvSpPr>
          <p:cNvPr id="37" name="Title 1"/>
          <p:cNvSpPr txBox="1">
            <a:spLocks/>
          </p:cNvSpPr>
          <p:nvPr/>
        </p:nvSpPr>
        <p:spPr>
          <a:xfrm>
            <a:off x="702756" y="812447"/>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Data and Code Review</a:t>
            </a:r>
            <a:br>
              <a:rPr lang="en-US" sz="4800" dirty="0"/>
            </a:br>
            <a:r>
              <a:rPr lang="en-US" sz="3700" dirty="0"/>
              <a:t>Saving Outputs</a:t>
            </a:r>
          </a:p>
        </p:txBody>
      </p:sp>
    </p:spTree>
    <p:extLst>
      <p:ext uri="{BB962C8B-B14F-4D97-AF65-F5344CB8AC3E}">
        <p14:creationId xmlns:p14="http://schemas.microsoft.com/office/powerpoint/2010/main" val="28206525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24128" y="2532080"/>
            <a:ext cx="1839773" cy="25043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b="1" dirty="0"/>
              <a:t>OUTPUT</a:t>
            </a:r>
            <a:br>
              <a:rPr lang="en-US" sz="3200" b="1" dirty="0"/>
            </a:br>
            <a:r>
              <a:rPr lang="en-US" sz="3200" b="1" dirty="0"/>
              <a:t>REVIEW</a:t>
            </a:r>
          </a:p>
        </p:txBody>
      </p:sp>
      <p:sp>
        <p:nvSpPr>
          <p:cNvPr id="2" name="Title 1"/>
          <p:cNvSpPr>
            <a:spLocks noGrp="1"/>
          </p:cNvSpPr>
          <p:nvPr>
            <p:ph type="title"/>
          </p:nvPr>
        </p:nvSpPr>
        <p:spPr/>
        <p:txBody>
          <a:bodyPr>
            <a:normAutofit/>
          </a:bodyPr>
          <a:lstStyle/>
          <a:p>
            <a:r>
              <a:rPr lang="en-US" sz="4800" dirty="0"/>
              <a:t>curating for reproducibility</a:t>
            </a:r>
            <a:br>
              <a:rPr lang="en-US" dirty="0"/>
            </a:br>
            <a:r>
              <a:rPr lang="en-US" sz="3700" dirty="0">
                <a:solidFill>
                  <a:schemeClr val="tx1"/>
                </a:solidFill>
              </a:rPr>
              <a:t>OUTPUT QUALITY REVIEW</a:t>
            </a:r>
          </a:p>
        </p:txBody>
      </p:sp>
      <p:sp>
        <p:nvSpPr>
          <p:cNvPr id="8" name="Rectangle 7"/>
          <p:cNvSpPr/>
          <p:nvPr/>
        </p:nvSpPr>
        <p:spPr>
          <a:xfrm>
            <a:off x="1464416" y="2723871"/>
            <a:ext cx="969615" cy="1351494"/>
          </a:xfrm>
          <a:prstGeom prst="rect">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p:nvCxnSpPr>
        <p:spPr>
          <a:xfrm>
            <a:off x="1712866" y="3849220"/>
            <a:ext cx="478589"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603979" y="2897054"/>
            <a:ext cx="693802" cy="362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p:cNvCxnSpPr/>
          <p:nvPr/>
        </p:nvCxnSpPr>
        <p:spPr>
          <a:xfrm>
            <a:off x="1603980" y="3716157"/>
            <a:ext cx="693802" cy="1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Content Placeholder 4"/>
          <p:cNvSpPr txBox="1">
            <a:spLocks/>
          </p:cNvSpPr>
          <p:nvPr/>
        </p:nvSpPr>
        <p:spPr>
          <a:xfrm>
            <a:off x="3222171" y="2416628"/>
            <a:ext cx="7522028" cy="4023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5138" indent="-465138">
              <a:buFont typeface="Webdings" panose="05030102010509060703" pitchFamily="18" charset="2"/>
              <a:buChar char="a"/>
            </a:pPr>
            <a:r>
              <a:rPr lang="en-US" sz="2400" dirty="0"/>
              <a:t>All outputs are in the manuscript</a:t>
            </a:r>
          </a:p>
          <a:p>
            <a:pPr lvl="1"/>
            <a:r>
              <a:rPr lang="en-US" sz="2000" dirty="0"/>
              <a:t>Highlight values in the output used in the manuscript</a:t>
            </a:r>
          </a:p>
          <a:p>
            <a:pPr lvl="1"/>
            <a:r>
              <a:rPr lang="en-US" sz="2000" dirty="0"/>
              <a:t>Preferably only one statistical software used</a:t>
            </a:r>
          </a:p>
          <a:p>
            <a:pPr lvl="1"/>
            <a:r>
              <a:rPr lang="en-US" sz="2000" dirty="0"/>
              <a:t>If output is not in manuscript, explain its purpose</a:t>
            </a:r>
            <a:endParaRPr lang="en-US" sz="2400" dirty="0"/>
          </a:p>
          <a:p>
            <a:pPr marL="465138" indent="-465138">
              <a:buFont typeface="Webdings" panose="05030102010509060703" pitchFamily="18" charset="2"/>
              <a:buChar char="a"/>
            </a:pPr>
            <a:r>
              <a:rPr lang="en-US" sz="2400" dirty="0"/>
              <a:t>Output in same order as the flow of the manuscript</a:t>
            </a:r>
          </a:p>
          <a:p>
            <a:pPr marL="465138" indent="-465138">
              <a:buFont typeface="Webdings" panose="05030102010509060703" pitchFamily="18" charset="2"/>
              <a:buChar char="a"/>
            </a:pPr>
            <a:endParaRPr lang="en-US" sz="2400" dirty="0"/>
          </a:p>
          <a:p>
            <a:pPr marL="465138" indent="-465138">
              <a:buFont typeface="Webdings" panose="05030102010509060703" pitchFamily="18" charset="2"/>
              <a:buChar char="a"/>
            </a:pPr>
            <a:endParaRPr lang="en-US" sz="2400" dirty="0"/>
          </a:p>
        </p:txBody>
      </p:sp>
    </p:spTree>
    <p:extLst>
      <p:ext uri="{BB962C8B-B14F-4D97-AF65-F5344CB8AC3E}">
        <p14:creationId xmlns:p14="http://schemas.microsoft.com/office/powerpoint/2010/main" val="16016985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idx="1"/>
          </p:nvPr>
        </p:nvSpPr>
        <p:spPr>
          <a:xfrm>
            <a:off x="702756" y="2403375"/>
            <a:ext cx="10705864" cy="4023360"/>
          </a:xfrm>
        </p:spPr>
        <p:txBody>
          <a:bodyPr>
            <a:normAutofit/>
          </a:bodyPr>
          <a:lstStyle/>
          <a:p>
            <a:pPr marL="465138" indent="-465138">
              <a:spcAft>
                <a:spcPts val="600"/>
              </a:spcAft>
              <a:buFont typeface="Wingdings 3" panose="05040102010807070707" pitchFamily="18" charset="2"/>
              <a:buChar char="Æ"/>
            </a:pPr>
            <a:r>
              <a:rPr lang="en-US" sz="2400" dirty="0"/>
              <a:t>Examine the log file handout and compare the un-highlighted output to the table in the manuscript</a:t>
            </a:r>
          </a:p>
        </p:txBody>
      </p:sp>
      <p:sp>
        <p:nvSpPr>
          <p:cNvPr id="37" name="Title 1"/>
          <p:cNvSpPr txBox="1">
            <a:spLocks/>
          </p:cNvSpPr>
          <p:nvPr/>
        </p:nvSpPr>
        <p:spPr>
          <a:xfrm>
            <a:off x="702756" y="812447"/>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Data and Code Review</a:t>
            </a:r>
            <a:br>
              <a:rPr lang="en-US" sz="4800" dirty="0"/>
            </a:br>
            <a:r>
              <a:rPr lang="en-US" sz="3700" dirty="0"/>
              <a:t>Output comparison</a:t>
            </a:r>
          </a:p>
        </p:txBody>
      </p:sp>
    </p:spTree>
    <p:extLst>
      <p:ext uri="{BB962C8B-B14F-4D97-AF65-F5344CB8AC3E}">
        <p14:creationId xmlns:p14="http://schemas.microsoft.com/office/powerpoint/2010/main" val="9318751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idx="1"/>
          </p:nvPr>
        </p:nvSpPr>
        <p:spPr>
          <a:xfrm>
            <a:off x="702756" y="2403375"/>
            <a:ext cx="10705864" cy="4023360"/>
          </a:xfrm>
        </p:spPr>
        <p:txBody>
          <a:bodyPr>
            <a:normAutofit/>
          </a:bodyPr>
          <a:lstStyle/>
          <a:p>
            <a:pPr marL="465138" indent="-465138">
              <a:spcAft>
                <a:spcPts val="600"/>
              </a:spcAft>
              <a:buFont typeface="Wingdings 3" panose="05040102010807070707" pitchFamily="18" charset="2"/>
              <a:buChar char="Æ"/>
            </a:pPr>
            <a:r>
              <a:rPr lang="en-US" sz="2400" dirty="0"/>
              <a:t>Examine the outreg2 output</a:t>
            </a:r>
          </a:p>
          <a:p>
            <a:pPr marL="922338" lvl="1" indent="-465138">
              <a:spcAft>
                <a:spcPts val="600"/>
              </a:spcAft>
              <a:buFont typeface="Wingdings 3" panose="05040102010807070707" pitchFamily="18" charset="2"/>
              <a:buChar char="Æ"/>
            </a:pPr>
            <a:r>
              <a:rPr lang="en-US" sz="1800" dirty="0"/>
              <a:t>Compare this with earlier log output.  Automatically outputting it to csv with outreg2 allows for much more organized and neat outputs while preserving everything you do in the code</a:t>
            </a:r>
          </a:p>
          <a:p>
            <a:pPr marL="922338" lvl="1" indent="-465138">
              <a:spcAft>
                <a:spcPts val="600"/>
              </a:spcAft>
              <a:buFont typeface="Wingdings 3" panose="05040102010807070707" pitchFamily="18" charset="2"/>
              <a:buChar char="Æ"/>
            </a:pPr>
            <a:r>
              <a:rPr lang="en-US" sz="1800" dirty="0"/>
              <a:t>Automatically marks significance levels etc.</a:t>
            </a:r>
          </a:p>
          <a:p>
            <a:pPr marL="922338" lvl="1" indent="-465138">
              <a:spcAft>
                <a:spcPts val="600"/>
              </a:spcAft>
              <a:buFont typeface="Wingdings 3" panose="05040102010807070707" pitchFamily="18" charset="2"/>
              <a:buChar char="Æ"/>
            </a:pPr>
            <a:r>
              <a:rPr lang="en-US" sz="1800" dirty="0"/>
              <a:t>There are similar programs in most statistical software if you look for them, can be very helpful</a:t>
            </a:r>
          </a:p>
          <a:p>
            <a:pPr marL="0" indent="0">
              <a:buNone/>
            </a:pPr>
            <a:endParaRPr lang="en-US" sz="2400" dirty="0"/>
          </a:p>
        </p:txBody>
      </p:sp>
      <p:sp>
        <p:nvSpPr>
          <p:cNvPr id="37" name="Title 1"/>
          <p:cNvSpPr txBox="1">
            <a:spLocks/>
          </p:cNvSpPr>
          <p:nvPr/>
        </p:nvSpPr>
        <p:spPr>
          <a:xfrm>
            <a:off x="702756" y="812447"/>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Data and Code Review</a:t>
            </a:r>
            <a:br>
              <a:rPr lang="en-US" sz="4800" dirty="0"/>
            </a:br>
            <a:r>
              <a:rPr lang="en-US" sz="3700" dirty="0"/>
              <a:t>Output comparison (cont.)</a:t>
            </a:r>
          </a:p>
        </p:txBody>
      </p:sp>
    </p:spTree>
    <p:extLst>
      <p:ext uri="{BB962C8B-B14F-4D97-AF65-F5344CB8AC3E}">
        <p14:creationId xmlns:p14="http://schemas.microsoft.com/office/powerpoint/2010/main" val="723480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5CA5-DFBC-4CAE-9A30-5D766D7F11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17B3AF-7787-4DE6-B38A-27380F02FE2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665496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idx="1"/>
          </p:nvPr>
        </p:nvSpPr>
        <p:spPr>
          <a:xfrm>
            <a:off x="702756" y="2403375"/>
            <a:ext cx="10705864" cy="4023360"/>
          </a:xfrm>
        </p:spPr>
        <p:txBody>
          <a:bodyPr>
            <a:normAutofit/>
          </a:bodyPr>
          <a:lstStyle/>
          <a:p>
            <a:pPr marL="465138" indent="-465138">
              <a:spcAft>
                <a:spcPts val="600"/>
              </a:spcAft>
              <a:buFont typeface="Wingdings 3" panose="05040102010807070707" pitchFamily="18" charset="2"/>
              <a:buChar char="Æ"/>
            </a:pPr>
            <a:r>
              <a:rPr lang="en-US" sz="2400" dirty="0"/>
              <a:t>Good transparency requires a good readme file</a:t>
            </a:r>
          </a:p>
          <a:p>
            <a:pPr marL="922338" lvl="1" indent="-465138">
              <a:spcAft>
                <a:spcPts val="600"/>
              </a:spcAft>
              <a:buFont typeface="Wingdings 3" panose="05040102010807070707" pitchFamily="18" charset="2"/>
              <a:buChar char="Æ"/>
            </a:pPr>
            <a:r>
              <a:rPr lang="en-US" sz="1400" dirty="0"/>
              <a:t>However what should be in this readme is up for debate and depends on your field</a:t>
            </a:r>
          </a:p>
          <a:p>
            <a:pPr marL="465138" indent="-465138">
              <a:spcAft>
                <a:spcPts val="600"/>
              </a:spcAft>
              <a:buFont typeface="Wingdings 3" panose="05040102010807070707" pitchFamily="18" charset="2"/>
              <a:buChar char="Æ"/>
            </a:pPr>
            <a:r>
              <a:rPr lang="en-US" sz="2400" dirty="0"/>
              <a:t>Generally speaking it should explain concisely and completely explain your file structure and how to get started should explain any additional files needed</a:t>
            </a:r>
          </a:p>
          <a:p>
            <a:pPr marL="465138" indent="-465138">
              <a:spcAft>
                <a:spcPts val="600"/>
              </a:spcAft>
              <a:buFont typeface="Wingdings 3" panose="05040102010807070707" pitchFamily="18" charset="2"/>
              <a:buChar char="Æ"/>
            </a:pPr>
            <a:r>
              <a:rPr lang="en-US" sz="2400" dirty="0"/>
              <a:t>This is the first point of contact with users and thus needs to be both a guide and a place they can turn to for help</a:t>
            </a:r>
          </a:p>
          <a:p>
            <a:pPr marL="0" indent="0">
              <a:buNone/>
            </a:pPr>
            <a:endParaRPr lang="en-US" sz="2400" dirty="0"/>
          </a:p>
        </p:txBody>
      </p:sp>
      <p:sp>
        <p:nvSpPr>
          <p:cNvPr id="37" name="Title 1"/>
          <p:cNvSpPr txBox="1">
            <a:spLocks/>
          </p:cNvSpPr>
          <p:nvPr/>
        </p:nvSpPr>
        <p:spPr>
          <a:xfrm>
            <a:off x="702756" y="812447"/>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Data and Code Review</a:t>
            </a:r>
            <a:br>
              <a:rPr lang="en-US" sz="4800" dirty="0"/>
            </a:br>
            <a:r>
              <a:rPr lang="en-US" sz="3700" dirty="0"/>
              <a:t>Readme</a:t>
            </a:r>
          </a:p>
        </p:txBody>
      </p:sp>
    </p:spTree>
    <p:extLst>
      <p:ext uri="{BB962C8B-B14F-4D97-AF65-F5344CB8AC3E}">
        <p14:creationId xmlns:p14="http://schemas.microsoft.com/office/powerpoint/2010/main" val="298167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idx="1"/>
          </p:nvPr>
        </p:nvSpPr>
        <p:spPr>
          <a:xfrm>
            <a:off x="702756" y="2403375"/>
            <a:ext cx="10705864" cy="4023360"/>
          </a:xfrm>
        </p:spPr>
        <p:txBody>
          <a:bodyPr>
            <a:normAutofit/>
          </a:bodyPr>
          <a:lstStyle/>
          <a:p>
            <a:pPr marL="465138" indent="-465138">
              <a:spcAft>
                <a:spcPts val="600"/>
              </a:spcAft>
              <a:buFont typeface="Wingdings 3" panose="05040102010807070707" pitchFamily="18" charset="2"/>
              <a:buChar char="Æ"/>
            </a:pPr>
            <a:r>
              <a:rPr lang="en-US" sz="2400" dirty="0"/>
              <a:t>In the workshop demo folder there is an example of a readme called “Introduction to the Tier Protocol” which is now out of date as we changed some of the file structure as well as a one created for this exercise titled “readme”</a:t>
            </a:r>
          </a:p>
          <a:p>
            <a:pPr marL="465138" indent="-465138">
              <a:spcAft>
                <a:spcPts val="600"/>
              </a:spcAft>
              <a:buFont typeface="Wingdings 3" panose="05040102010807070707" pitchFamily="18" charset="2"/>
              <a:buChar char="Æ"/>
            </a:pPr>
            <a:endParaRPr lang="en-US" sz="2400" dirty="0"/>
          </a:p>
          <a:p>
            <a:pPr marL="465138" indent="-465138">
              <a:spcAft>
                <a:spcPts val="600"/>
              </a:spcAft>
              <a:buFont typeface="Wingdings 3" panose="05040102010807070707" pitchFamily="18" charset="2"/>
              <a:buChar char="Æ"/>
            </a:pPr>
            <a:r>
              <a:rPr lang="en-US" sz="2400" dirty="0"/>
              <a:t>For an exercise, discuss or write up what a readme for this workshop should contain to briefly guide people through the transparency/reproduction process</a:t>
            </a:r>
          </a:p>
        </p:txBody>
      </p:sp>
      <p:sp>
        <p:nvSpPr>
          <p:cNvPr id="37" name="Title 1"/>
          <p:cNvSpPr txBox="1">
            <a:spLocks/>
          </p:cNvSpPr>
          <p:nvPr/>
        </p:nvSpPr>
        <p:spPr>
          <a:xfrm>
            <a:off x="702756" y="812447"/>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Data and Code Review</a:t>
            </a:r>
            <a:br>
              <a:rPr lang="en-US" sz="4800" dirty="0"/>
            </a:br>
            <a:r>
              <a:rPr lang="en-US" sz="3700" dirty="0"/>
              <a:t>Readme (cont.)</a:t>
            </a:r>
          </a:p>
        </p:txBody>
      </p:sp>
    </p:spTree>
    <p:extLst>
      <p:ext uri="{BB962C8B-B14F-4D97-AF65-F5344CB8AC3E}">
        <p14:creationId xmlns:p14="http://schemas.microsoft.com/office/powerpoint/2010/main" val="263382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idx="1"/>
          </p:nvPr>
        </p:nvSpPr>
        <p:spPr>
          <a:xfrm>
            <a:off x="702756" y="2403375"/>
            <a:ext cx="10705864" cy="4023360"/>
          </a:xfrm>
        </p:spPr>
        <p:txBody>
          <a:bodyPr>
            <a:normAutofit/>
          </a:bodyPr>
          <a:lstStyle/>
          <a:p>
            <a:pPr marL="465138" indent="-465138">
              <a:spcAft>
                <a:spcPts val="600"/>
              </a:spcAft>
              <a:buFont typeface="Wingdings 3" panose="05040102010807070707" pitchFamily="18" charset="2"/>
              <a:buChar char="Æ"/>
            </a:pPr>
            <a:r>
              <a:rPr lang="en-US" sz="2400" dirty="0"/>
              <a:t>https://data.research.cornell.edu/content/readme</a:t>
            </a:r>
          </a:p>
        </p:txBody>
      </p:sp>
      <p:sp>
        <p:nvSpPr>
          <p:cNvPr id="37" name="Title 1"/>
          <p:cNvSpPr txBox="1">
            <a:spLocks/>
          </p:cNvSpPr>
          <p:nvPr/>
        </p:nvSpPr>
        <p:spPr>
          <a:xfrm>
            <a:off x="702756" y="812447"/>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Data and Code Review</a:t>
            </a:r>
            <a:br>
              <a:rPr lang="en-US" sz="4800" dirty="0"/>
            </a:br>
            <a:r>
              <a:rPr lang="en-US" sz="3700" dirty="0"/>
              <a:t>Readme (cont.)</a:t>
            </a:r>
          </a:p>
        </p:txBody>
      </p:sp>
    </p:spTree>
    <p:extLst>
      <p:ext uri="{BB962C8B-B14F-4D97-AF65-F5344CB8AC3E}">
        <p14:creationId xmlns:p14="http://schemas.microsoft.com/office/powerpoint/2010/main" val="3701328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Pre-Registration</a:t>
            </a:r>
          </a:p>
        </p:txBody>
      </p:sp>
      <p:sp>
        <p:nvSpPr>
          <p:cNvPr id="3" name="Text Placeholder 2"/>
          <p:cNvSpPr>
            <a:spLocks noGrp="1"/>
          </p:cNvSpPr>
          <p:nvPr>
            <p:ph type="body" idx="1"/>
          </p:nvPr>
        </p:nvSpPr>
        <p:spPr>
          <a:xfrm>
            <a:off x="831850" y="2826190"/>
            <a:ext cx="9615849" cy="3357327"/>
          </a:xfrm>
        </p:spPr>
        <p:txBody>
          <a:bodyPr>
            <a:normAutofit lnSpcReduction="10000"/>
          </a:bodyPr>
          <a:lstStyle/>
          <a:p>
            <a:r>
              <a:rPr lang="en-US" dirty="0">
                <a:hlinkClick r:id="rId2"/>
              </a:rPr>
              <a:t>https://cos.io/prereg/</a:t>
            </a:r>
            <a:endParaRPr lang="en-US" dirty="0"/>
          </a:p>
          <a:p>
            <a:r>
              <a:rPr lang="en-US" dirty="0">
                <a:solidFill>
                  <a:schemeClr val="tx1"/>
                </a:solidFill>
              </a:rPr>
              <a:t>“When you preregister your research, you're simply committing to your plan in advance, before you gather data. Preregistration separates </a:t>
            </a:r>
            <a:r>
              <a:rPr lang="en-US" i="1" dirty="0">
                <a:solidFill>
                  <a:schemeClr val="tx1"/>
                </a:solidFill>
              </a:rPr>
              <a:t>hypothesis-generating</a:t>
            </a:r>
            <a:r>
              <a:rPr lang="en-US" dirty="0">
                <a:solidFill>
                  <a:schemeClr val="tx1"/>
                </a:solidFill>
              </a:rPr>
              <a:t>  (exploratory) from </a:t>
            </a:r>
            <a:r>
              <a:rPr lang="en-US" i="1" dirty="0">
                <a:solidFill>
                  <a:schemeClr val="tx1"/>
                </a:solidFill>
              </a:rPr>
              <a:t>hypothesis-testing </a:t>
            </a:r>
            <a:r>
              <a:rPr lang="en-US" dirty="0">
                <a:solidFill>
                  <a:schemeClr val="tx1"/>
                </a:solidFill>
              </a:rPr>
              <a:t>(confirmatory) research. Both are important, but the same data cannot be used to generate and test a hypothesis, which can happen unintentionally and reduce the clarity and quality of your results. Removing these potential conflicts through planning improves the quality and transparency of your research, helping others who may wish to build on it.”</a:t>
            </a:r>
          </a:p>
          <a:p>
            <a:r>
              <a:rPr lang="en-US" dirty="0">
                <a:hlinkClick r:id="rId3"/>
              </a:rPr>
              <a:t>http://help.osf.io/m/registrations/l/524205-register-your-project</a:t>
            </a:r>
            <a:endParaRPr lang="en-US" dirty="0"/>
          </a:p>
          <a:p>
            <a:endParaRPr lang="en-US" dirty="0"/>
          </a:p>
        </p:txBody>
      </p:sp>
      <p:pic>
        <p:nvPicPr>
          <p:cNvPr id="4" name="Picture 3"/>
          <p:cNvPicPr>
            <a:picLocks noChangeAspect="1"/>
          </p:cNvPicPr>
          <p:nvPr/>
        </p:nvPicPr>
        <p:blipFill>
          <a:blip r:embed="rId4"/>
          <a:stretch>
            <a:fillRect/>
          </a:stretch>
        </p:blipFill>
        <p:spPr>
          <a:xfrm>
            <a:off x="9276124" y="918761"/>
            <a:ext cx="2343150" cy="2209800"/>
          </a:xfrm>
          <a:prstGeom prst="rect">
            <a:avLst/>
          </a:prstGeom>
        </p:spPr>
      </p:pic>
    </p:spTree>
    <p:extLst>
      <p:ext uri="{BB962C8B-B14F-4D97-AF65-F5344CB8AC3E}">
        <p14:creationId xmlns:p14="http://schemas.microsoft.com/office/powerpoint/2010/main" val="24929605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for Transparency and Reproducibility</a:t>
            </a:r>
          </a:p>
        </p:txBody>
      </p:sp>
      <p:sp>
        <p:nvSpPr>
          <p:cNvPr id="3" name="Content Placeholder 2"/>
          <p:cNvSpPr>
            <a:spLocks noGrp="1"/>
          </p:cNvSpPr>
          <p:nvPr>
            <p:ph idx="1"/>
          </p:nvPr>
        </p:nvSpPr>
        <p:spPr>
          <a:xfrm>
            <a:off x="665924" y="2710609"/>
            <a:ext cx="10885672" cy="3504661"/>
          </a:xfrm>
        </p:spPr>
        <p:txBody>
          <a:bodyPr>
            <a:normAutofit/>
          </a:bodyPr>
          <a:lstStyle/>
          <a:p>
            <a:r>
              <a:rPr lang="en-US" dirty="0"/>
              <a:t>Versioning software (git)</a:t>
            </a:r>
          </a:p>
          <a:p>
            <a:r>
              <a:rPr lang="en-US" dirty="0"/>
              <a:t>Versioning software websites (</a:t>
            </a:r>
            <a:r>
              <a:rPr lang="en-US" dirty="0" err="1"/>
              <a:t>Github</a:t>
            </a:r>
            <a:r>
              <a:rPr lang="en-US" dirty="0"/>
              <a:t>, bitbucket, etc.)</a:t>
            </a:r>
          </a:p>
          <a:p>
            <a:r>
              <a:rPr lang="en-US" dirty="0"/>
              <a:t>Code Ocean - </a:t>
            </a:r>
            <a:r>
              <a:rPr lang="en-US" dirty="0">
                <a:hlinkClick r:id="rId2"/>
              </a:rPr>
              <a:t>https://codeocean.com/</a:t>
            </a:r>
            <a:r>
              <a:rPr lang="en-US" dirty="0"/>
              <a:t> (research collaboration platform)</a:t>
            </a:r>
          </a:p>
          <a:p>
            <a:r>
              <a:rPr lang="en-US" dirty="0"/>
              <a:t>OSF - </a:t>
            </a:r>
            <a:r>
              <a:rPr lang="en-US" dirty="0">
                <a:hlinkClick r:id="rId3"/>
              </a:rPr>
              <a:t>https://osf.io/</a:t>
            </a:r>
            <a:r>
              <a:rPr lang="en-US" dirty="0"/>
              <a:t> (place to share your research – pre-register, </a:t>
            </a:r>
            <a:r>
              <a:rPr lang="en-US"/>
              <a:t>store 				and </a:t>
            </a:r>
            <a:r>
              <a:rPr lang="en-US" dirty="0"/>
              <a:t>share files, collaboration</a:t>
            </a:r>
            <a:r>
              <a:rPr lang="en-US"/>
              <a:t>, etc.)</a:t>
            </a:r>
            <a:endParaRPr lang="en-US" dirty="0"/>
          </a:p>
          <a:p>
            <a:pPr marL="0" indent="0">
              <a:buNone/>
            </a:pPr>
            <a:endParaRPr lang="en-US" dirty="0"/>
          </a:p>
          <a:p>
            <a:endParaRPr lang="en-US" dirty="0"/>
          </a:p>
        </p:txBody>
      </p:sp>
    </p:spTree>
    <p:extLst>
      <p:ext uri="{BB962C8B-B14F-4D97-AF65-F5344CB8AC3E}">
        <p14:creationId xmlns:p14="http://schemas.microsoft.com/office/powerpoint/2010/main" val="5907934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700" dirty="0">
                <a:solidFill>
                  <a:schemeClr val="tx1"/>
                </a:solidFill>
              </a:rPr>
              <a:t>Dynamic Documentation</a:t>
            </a:r>
            <a:endParaRPr lang="en-US" sz="3700" dirty="0"/>
          </a:p>
        </p:txBody>
      </p:sp>
      <p:sp>
        <p:nvSpPr>
          <p:cNvPr id="38" name="Content Placeholder 4"/>
          <p:cNvSpPr>
            <a:spLocks noGrp="1"/>
          </p:cNvSpPr>
          <p:nvPr>
            <p:ph idx="1"/>
          </p:nvPr>
        </p:nvSpPr>
        <p:spPr>
          <a:xfrm>
            <a:off x="1024127" y="2286000"/>
            <a:ext cx="10371583" cy="4446270"/>
          </a:xfrm>
        </p:spPr>
        <p:txBody>
          <a:bodyPr>
            <a:normAutofit fontScale="77500" lnSpcReduction="20000"/>
          </a:bodyPr>
          <a:lstStyle/>
          <a:p>
            <a:r>
              <a:rPr lang="en-US" sz="2800" dirty="0"/>
              <a:t>R Notebook and R Markdown</a:t>
            </a:r>
          </a:p>
          <a:p>
            <a:r>
              <a:rPr lang="en-US" sz="2800" i="1" dirty="0"/>
              <a:t>Advantages</a:t>
            </a:r>
          </a:p>
          <a:p>
            <a:pPr>
              <a:buFont typeface="Wingdings" panose="05000000000000000000" pitchFamily="2" charset="2"/>
              <a:buChar char="§"/>
            </a:pPr>
            <a:r>
              <a:rPr lang="en-US" sz="2800" dirty="0"/>
              <a:t>R code can be embedded in the report, so it is not necessary to keep the report and R script separately. Including the R code directly in a report provides structure to analyses.</a:t>
            </a:r>
          </a:p>
          <a:p>
            <a:pPr>
              <a:buFont typeface="Wingdings" panose="05000000000000000000" pitchFamily="2" charset="2"/>
              <a:buChar char="§"/>
            </a:pPr>
            <a:r>
              <a:rPr lang="en-US" sz="2800" dirty="0"/>
              <a:t>The report text is written as normal text</a:t>
            </a:r>
          </a:p>
          <a:p>
            <a:pPr>
              <a:buFont typeface="Wingdings" panose="05000000000000000000" pitchFamily="2" charset="2"/>
              <a:buChar char="§"/>
            </a:pPr>
            <a:r>
              <a:rPr lang="en-US" sz="2800" dirty="0"/>
              <a:t>The output can be HTML, PDF, Word, OpenDocument, RTF and includes pictures, code blocks, R output, and text. </a:t>
            </a:r>
          </a:p>
          <a:p>
            <a:pPr>
              <a:buFont typeface="Wingdings" panose="05000000000000000000" pitchFamily="2" charset="2"/>
              <a:buChar char="§"/>
            </a:pPr>
            <a:r>
              <a:rPr lang="en-US" sz="2800" dirty="0"/>
              <a:t>Update data, model, and results on the fly, if changes have to be made.  But, changes may affect results and analysis text may have to be modified.</a:t>
            </a:r>
          </a:p>
          <a:p>
            <a:r>
              <a:rPr lang="en-US" sz="2800" i="1" dirty="0" err="1"/>
              <a:t>Disdvantages</a:t>
            </a:r>
            <a:endParaRPr lang="en-US" sz="2800" i="1" dirty="0"/>
          </a:p>
          <a:p>
            <a:pPr>
              <a:buFont typeface="Wingdings" panose="05000000000000000000" pitchFamily="2" charset="2"/>
              <a:buChar char="§"/>
            </a:pPr>
            <a:r>
              <a:rPr lang="en-US" sz="2800" dirty="0"/>
              <a:t>More difficult to edit.  The “finished” markdown may look confusing before it is knit</a:t>
            </a:r>
          </a:p>
          <a:p>
            <a:pPr>
              <a:buFont typeface="Wingdings" panose="05000000000000000000" pitchFamily="2" charset="2"/>
              <a:buChar char="§"/>
            </a:pPr>
            <a:r>
              <a:rPr lang="en-US" sz="2800" dirty="0"/>
              <a:t>May involve lots of experimentation to get the desired output (table, figures, </a:t>
            </a:r>
            <a:r>
              <a:rPr lang="en-US" sz="2800" dirty="0" err="1"/>
              <a:t>etc</a:t>
            </a:r>
            <a:r>
              <a:rPr lang="en-US" sz="2800" dirty="0"/>
              <a:t>).</a:t>
            </a:r>
            <a:endParaRPr lang="en-US" sz="2400" dirty="0"/>
          </a:p>
        </p:txBody>
      </p:sp>
    </p:spTree>
    <p:extLst>
      <p:ext uri="{BB962C8B-B14F-4D97-AF65-F5344CB8AC3E}">
        <p14:creationId xmlns:p14="http://schemas.microsoft.com/office/powerpoint/2010/main" val="1071828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700" dirty="0">
                <a:solidFill>
                  <a:schemeClr val="tx1"/>
                </a:solidFill>
              </a:rPr>
              <a:t>Dynamic Documentation</a:t>
            </a:r>
            <a:endParaRPr lang="en-US" sz="3700" dirty="0"/>
          </a:p>
        </p:txBody>
      </p:sp>
      <p:sp>
        <p:nvSpPr>
          <p:cNvPr id="38" name="Content Placeholder 4"/>
          <p:cNvSpPr>
            <a:spLocks noGrp="1"/>
          </p:cNvSpPr>
          <p:nvPr>
            <p:ph idx="1"/>
          </p:nvPr>
        </p:nvSpPr>
        <p:spPr>
          <a:xfrm>
            <a:off x="1024127" y="2286000"/>
            <a:ext cx="10266907" cy="4023360"/>
          </a:xfrm>
        </p:spPr>
        <p:txBody>
          <a:bodyPr>
            <a:normAutofit fontScale="77500" lnSpcReduction="20000"/>
          </a:bodyPr>
          <a:lstStyle/>
          <a:p>
            <a:r>
              <a:rPr lang="en-US" sz="2800" dirty="0"/>
              <a:t>STATA (</a:t>
            </a:r>
            <a:r>
              <a:rPr lang="en-US" sz="2800" dirty="0">
                <a:hlinkClick r:id="rId3"/>
              </a:rPr>
              <a:t>new in STATA15</a:t>
            </a:r>
            <a:r>
              <a:rPr lang="en-US" sz="2800" dirty="0"/>
              <a:t>)</a:t>
            </a:r>
          </a:p>
          <a:p>
            <a:r>
              <a:rPr lang="en-US" sz="2800" dirty="0"/>
              <a:t>Dynamic documents – if data ever change we can run the original source document to create an update</a:t>
            </a:r>
          </a:p>
          <a:p>
            <a:pPr>
              <a:buFont typeface="Wingdings" panose="05000000000000000000" pitchFamily="2" charset="2"/>
              <a:buChar char="§"/>
            </a:pPr>
            <a:r>
              <a:rPr lang="en-US" sz="2800" dirty="0" err="1"/>
              <a:t>dyndoc</a:t>
            </a:r>
            <a:r>
              <a:rPr lang="en-US" sz="2800" dirty="0"/>
              <a:t>  - use markdown text-formatting language intermixed with Stata.  Output produced is an HTML file.  </a:t>
            </a:r>
          </a:p>
          <a:p>
            <a:pPr marL="128016" lvl="1" indent="0">
              <a:buNone/>
            </a:pPr>
            <a:r>
              <a:rPr lang="en-US" sz="2000" dirty="0"/>
              <a:t>	sample command to execute:  </a:t>
            </a:r>
            <a:r>
              <a:rPr lang="en-US" sz="2000" dirty="0" err="1"/>
              <a:t>dyndoc</a:t>
            </a:r>
            <a:r>
              <a:rPr lang="en-US" sz="2000" dirty="0"/>
              <a:t> dyndoc_example1.do</a:t>
            </a:r>
          </a:p>
          <a:p>
            <a:pPr>
              <a:buFont typeface="Wingdings" panose="05000000000000000000" pitchFamily="2" charset="2"/>
              <a:buChar char="§"/>
            </a:pPr>
            <a:r>
              <a:rPr lang="en-US" sz="2800" dirty="0" err="1"/>
              <a:t>putdocx</a:t>
            </a:r>
            <a:r>
              <a:rPr lang="en-US" sz="2800" dirty="0"/>
              <a:t>  - creates Word documents with formatted paragraphs (analysis text), tables, embedded output from Stata in paragraphs and tables, embedded Stata graphs. </a:t>
            </a:r>
          </a:p>
          <a:p>
            <a:pPr marL="128016" lvl="1" indent="0">
              <a:buNone/>
            </a:pPr>
            <a:r>
              <a:rPr lang="en-US" sz="2000" dirty="0"/>
              <a:t>	sample command to execute:  do putdocx_example.do</a:t>
            </a:r>
          </a:p>
          <a:p>
            <a:pPr>
              <a:buFont typeface="Wingdings" panose="05000000000000000000" pitchFamily="2" charset="2"/>
              <a:buChar char="§"/>
            </a:pPr>
            <a:r>
              <a:rPr lang="en-US" sz="2800" dirty="0" err="1"/>
              <a:t>putpdf</a:t>
            </a:r>
            <a:r>
              <a:rPr lang="en-US" sz="2800" dirty="0"/>
              <a:t>  - creates PDF files with formatted paragraphs (analysis text), tables, embedded output from Stata in paragraphs and tables, embedded Stata graphs. </a:t>
            </a:r>
          </a:p>
          <a:p>
            <a:pPr marL="128016" lvl="1" indent="0">
              <a:buNone/>
            </a:pPr>
            <a:r>
              <a:rPr lang="en-US" sz="2000" dirty="0"/>
              <a:t>	sample command to execute:  do putpdf_example.do</a:t>
            </a:r>
          </a:p>
          <a:p>
            <a:pPr marL="128016" lvl="1" indent="0">
              <a:buNone/>
            </a:pPr>
            <a:endParaRPr lang="en-US" sz="2000" dirty="0"/>
          </a:p>
        </p:txBody>
      </p:sp>
    </p:spTree>
    <p:extLst>
      <p:ext uri="{BB962C8B-B14F-4D97-AF65-F5344CB8AC3E}">
        <p14:creationId xmlns:p14="http://schemas.microsoft.com/office/powerpoint/2010/main" val="41854566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665924" y="2382362"/>
            <a:ext cx="10687876" cy="3504661"/>
          </a:xfrm>
        </p:spPr>
        <p:txBody>
          <a:bodyPr>
            <a:normAutofit fontScale="92500" lnSpcReduction="20000"/>
          </a:bodyPr>
          <a:lstStyle/>
          <a:p>
            <a:r>
              <a:rPr lang="en-US" dirty="0"/>
              <a:t>Change your mindset:  Graduating/Publishing </a:t>
            </a:r>
            <a:r>
              <a:rPr lang="en-US" u="sng" dirty="0"/>
              <a:t>AND</a:t>
            </a:r>
            <a:r>
              <a:rPr lang="en-US" dirty="0"/>
              <a:t> reproduction materials sharing are your ultimate goals</a:t>
            </a:r>
          </a:p>
          <a:p>
            <a:r>
              <a:rPr lang="en-US" dirty="0"/>
              <a:t>Include in your workflow time for Data Quality Review, such as code review, output review, adherence to TIER protocol in managing files for ease of reproduction</a:t>
            </a:r>
          </a:p>
          <a:p>
            <a:r>
              <a:rPr lang="en-US" dirty="0"/>
              <a:t>Process is time-intensive, costly, and confusing if data and code quality is low</a:t>
            </a:r>
          </a:p>
          <a:p>
            <a:r>
              <a:rPr lang="en-US" dirty="0"/>
              <a:t>Suggest code review, output review, adherence to TIER protocol in managing files for ease of reproduction</a:t>
            </a:r>
          </a:p>
          <a:p>
            <a:r>
              <a:rPr lang="en-US" dirty="0"/>
              <a:t>CURATE AS YOU CODE AND CODE WITH REUSE IN MIND.</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584840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Discussion/Questions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901959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0832" y="1240567"/>
            <a:ext cx="9689716" cy="776006"/>
          </a:xfrm>
        </p:spPr>
        <p:txBody>
          <a:bodyPr>
            <a:normAutofit/>
          </a:bodyPr>
          <a:lstStyle/>
          <a:p>
            <a:r>
              <a:rPr lang="en-US" sz="4400" b="1" dirty="0"/>
              <a:t>THANK YOU</a:t>
            </a:r>
            <a:endParaRPr lang="en-US" sz="2700" i="1" dirty="0"/>
          </a:p>
        </p:txBody>
      </p:sp>
      <p:sp>
        <p:nvSpPr>
          <p:cNvPr id="3" name="Subtitle 2"/>
          <p:cNvSpPr>
            <a:spLocks noGrp="1"/>
          </p:cNvSpPr>
          <p:nvPr>
            <p:ph type="subTitle" idx="1"/>
          </p:nvPr>
        </p:nvSpPr>
        <p:spPr>
          <a:xfrm>
            <a:off x="790832" y="2580675"/>
            <a:ext cx="5338119" cy="3704554"/>
          </a:xfrm>
        </p:spPr>
        <p:txBody>
          <a:bodyPr>
            <a:normAutofit/>
          </a:bodyPr>
          <a:lstStyle/>
          <a:p>
            <a:pPr lvl="0" defTabSz="457200">
              <a:lnSpc>
                <a:spcPct val="100000"/>
              </a:lnSpc>
              <a:spcBef>
                <a:spcPct val="20000"/>
              </a:spcBef>
            </a:pPr>
            <a:r>
              <a:rPr lang="en-US" dirty="0">
                <a:latin typeface="Calibri" panose="020F0502020204030204" pitchFamily="34" charset="0"/>
                <a:cs typeface="Calibri" panose="020F0502020204030204" pitchFamily="34" charset="0"/>
              </a:rPr>
              <a:t>Feedback welcome and encouraged!</a:t>
            </a:r>
          </a:p>
          <a:p>
            <a:pPr lvl="0" defTabSz="457200">
              <a:lnSpc>
                <a:spcPct val="100000"/>
              </a:lnSpc>
              <a:spcBef>
                <a:spcPct val="20000"/>
              </a:spcBef>
            </a:pPr>
            <a:endParaRPr lang="en-US" dirty="0">
              <a:latin typeface="Calibri" panose="020F0502020204030204" pitchFamily="34" charset="0"/>
              <a:cs typeface="Calibri" panose="020F0502020204030204" pitchFamily="34" charset="0"/>
            </a:endParaRPr>
          </a:p>
          <a:p>
            <a:pPr defTabSz="457200">
              <a:lnSpc>
                <a:spcPct val="100000"/>
              </a:lnSpc>
              <a:spcBef>
                <a:spcPct val="20000"/>
              </a:spcBef>
            </a:pPr>
            <a:r>
              <a:rPr lang="en-US" b="1" dirty="0"/>
              <a:t>Florio </a:t>
            </a:r>
            <a:r>
              <a:rPr lang="en-US" b="1" dirty="0" err="1"/>
              <a:t>Arguillas</a:t>
            </a:r>
            <a:r>
              <a:rPr lang="en-US" b="1" dirty="0"/>
              <a:t>, Ph.D.</a:t>
            </a:r>
          </a:p>
          <a:p>
            <a:pPr defTabSz="457200">
              <a:lnSpc>
                <a:spcPct val="100000"/>
              </a:lnSpc>
              <a:spcBef>
                <a:spcPct val="20000"/>
              </a:spcBef>
            </a:pPr>
            <a:endParaRPr lang="en-US" b="1" dirty="0"/>
          </a:p>
          <a:p>
            <a:pPr lvl="0" defTabSz="457200">
              <a:lnSpc>
                <a:spcPct val="100000"/>
              </a:lnSpc>
              <a:spcBef>
                <a:spcPct val="20000"/>
              </a:spcBef>
            </a:pPr>
            <a:r>
              <a:rPr lang="en-US" b="1" dirty="0">
                <a:latin typeface="Calibri" panose="020F0502020204030204" pitchFamily="34" charset="0"/>
                <a:cs typeface="Calibri" panose="020F0502020204030204" pitchFamily="34" charset="0"/>
              </a:rPr>
              <a:t>Daniel Alexander</a:t>
            </a:r>
          </a:p>
          <a:p>
            <a:pPr lvl="0" defTabSz="457200">
              <a:lnSpc>
                <a:spcPct val="100000"/>
              </a:lnSpc>
              <a:spcBef>
                <a:spcPct val="20000"/>
              </a:spcBef>
            </a:pPr>
            <a:endParaRPr lang="en-US" b="1" dirty="0">
              <a:latin typeface="Calibri" panose="020F0502020204030204" pitchFamily="34" charset="0"/>
              <a:cs typeface="Calibri" panose="020F0502020204030204" pitchFamily="34" charset="0"/>
            </a:endParaRPr>
          </a:p>
          <a:p>
            <a:pPr lvl="0" defTabSz="457200">
              <a:lnSpc>
                <a:spcPct val="100000"/>
              </a:lnSpc>
              <a:spcBef>
                <a:spcPct val="20000"/>
              </a:spcBef>
            </a:pPr>
            <a:r>
              <a:rPr lang="en-US" b="1" dirty="0">
                <a:latin typeface="Calibri" panose="020F0502020204030204" pitchFamily="34" charset="0"/>
                <a:cs typeface="Calibri" panose="020F0502020204030204" pitchFamily="34" charset="0"/>
                <a:hlinkClick r:id="rId2"/>
              </a:rPr>
              <a:t>CISER@Cornell.edu</a:t>
            </a:r>
            <a:endParaRPr lang="en-US" b="1" dirty="0">
              <a:latin typeface="Calibri" panose="020F0502020204030204" pitchFamily="34" charset="0"/>
              <a:cs typeface="Calibri" panose="020F0502020204030204" pitchFamily="34" charset="0"/>
            </a:endParaRPr>
          </a:p>
          <a:p>
            <a:pPr lvl="0" defTabSz="457200">
              <a:lnSpc>
                <a:spcPct val="100000"/>
              </a:lnSpc>
              <a:spcBef>
                <a:spcPct val="20000"/>
              </a:spcBef>
            </a:pPr>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3744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Citation Transparency</a:t>
            </a:r>
          </a:p>
        </p:txBody>
      </p:sp>
      <p:sp>
        <p:nvSpPr>
          <p:cNvPr id="3" name="Text Placeholder 2"/>
          <p:cNvSpPr>
            <a:spLocks noGrp="1"/>
          </p:cNvSpPr>
          <p:nvPr>
            <p:ph type="body" idx="1"/>
          </p:nvPr>
        </p:nvSpPr>
        <p:spPr>
          <a:xfrm>
            <a:off x="831850" y="2570540"/>
            <a:ext cx="10512142" cy="1500187"/>
          </a:xfrm>
        </p:spPr>
        <p:txBody>
          <a:bodyPr/>
          <a:lstStyle/>
          <a:p>
            <a:r>
              <a:rPr lang="en-US" dirty="0">
                <a:solidFill>
                  <a:schemeClr val="tx1"/>
                </a:solidFill>
              </a:rPr>
              <a:t>Making sure that everything cited is in your references, cite the specific pages used if possible especially in thesis dissertation.  For articles it could be supplementary material.</a:t>
            </a:r>
          </a:p>
        </p:txBody>
      </p:sp>
    </p:spTree>
    <p:extLst>
      <p:ext uri="{BB962C8B-B14F-4D97-AF65-F5344CB8AC3E}">
        <p14:creationId xmlns:p14="http://schemas.microsoft.com/office/powerpoint/2010/main" val="998007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3109903" y="4017835"/>
            <a:ext cx="5799917" cy="1516801"/>
            <a:chOff x="3112192" y="4641261"/>
            <a:chExt cx="5799917" cy="1516801"/>
          </a:xfrm>
        </p:grpSpPr>
        <p:grpSp>
          <p:nvGrpSpPr>
            <p:cNvPr id="59" name="Group 58"/>
            <p:cNvGrpSpPr/>
            <p:nvPr/>
          </p:nvGrpSpPr>
          <p:grpSpPr>
            <a:xfrm>
              <a:off x="6957057" y="4920621"/>
              <a:ext cx="717837" cy="1118205"/>
              <a:chOff x="6605274" y="4364054"/>
              <a:chExt cx="926281" cy="1442907"/>
            </a:xfrm>
          </p:grpSpPr>
          <p:sp>
            <p:nvSpPr>
              <p:cNvPr id="60" name="Chevron 59"/>
              <p:cNvSpPr/>
              <p:nvPr/>
            </p:nvSpPr>
            <p:spPr>
              <a:xfrm rot="16200000">
                <a:off x="6616812" y="5510109"/>
                <a:ext cx="417058" cy="176646"/>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p:cNvSpPr/>
              <p:nvPr/>
            </p:nvSpPr>
            <p:spPr>
              <a:xfrm>
                <a:off x="6605274" y="4364054"/>
                <a:ext cx="926281" cy="1246916"/>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Straight Connector 61"/>
              <p:cNvCxnSpPr/>
              <p:nvPr/>
            </p:nvCxnSpPr>
            <p:spPr>
              <a:xfrm>
                <a:off x="6839814" y="5402323"/>
                <a:ext cx="4572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6737018" y="4523837"/>
                <a:ext cx="662793" cy="334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 name="Straight Connector 63"/>
              <p:cNvCxnSpPr/>
              <p:nvPr/>
            </p:nvCxnSpPr>
            <p:spPr>
              <a:xfrm>
                <a:off x="6737018" y="5277550"/>
                <a:ext cx="662793" cy="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5" name="Picture 64"/>
            <p:cNvPicPr>
              <a:picLocks noChangeAspect="1"/>
            </p:cNvPicPr>
            <p:nvPr/>
          </p:nvPicPr>
          <p:blipFill>
            <a:blip r:embed="rId3"/>
            <a:stretch>
              <a:fillRect/>
            </a:stretch>
          </p:blipFill>
          <p:spPr>
            <a:xfrm>
              <a:off x="4681419" y="5202081"/>
              <a:ext cx="427520" cy="567833"/>
            </a:xfrm>
            <a:prstGeom prst="rect">
              <a:avLst/>
            </a:prstGeom>
          </p:spPr>
        </p:pic>
        <p:pic>
          <p:nvPicPr>
            <p:cNvPr id="10" name="Picture 9"/>
            <p:cNvPicPr>
              <a:picLocks noChangeAspect="1"/>
            </p:cNvPicPr>
            <p:nvPr/>
          </p:nvPicPr>
          <p:blipFill>
            <a:blip r:embed="rId4"/>
            <a:stretch>
              <a:fillRect/>
            </a:stretch>
          </p:blipFill>
          <p:spPr>
            <a:xfrm>
              <a:off x="5183419" y="4737182"/>
              <a:ext cx="753784" cy="653207"/>
            </a:xfrm>
            <a:prstGeom prst="rect">
              <a:avLst/>
            </a:prstGeom>
          </p:spPr>
        </p:pic>
        <p:pic>
          <p:nvPicPr>
            <p:cNvPr id="66" name="Picture 65"/>
            <p:cNvPicPr>
              <a:picLocks noChangeAspect="1"/>
            </p:cNvPicPr>
            <p:nvPr/>
          </p:nvPicPr>
          <p:blipFill>
            <a:blip r:embed="rId5"/>
            <a:stretch>
              <a:fillRect/>
            </a:stretch>
          </p:blipFill>
          <p:spPr>
            <a:xfrm>
              <a:off x="5364119" y="5476921"/>
              <a:ext cx="426580" cy="566439"/>
            </a:xfrm>
            <a:prstGeom prst="rect">
              <a:avLst/>
            </a:prstGeom>
          </p:spPr>
        </p:pic>
        <p:sp>
          <p:nvSpPr>
            <p:cNvPr id="11" name="Rounded Rectangle 10"/>
            <p:cNvSpPr/>
            <p:nvPr/>
          </p:nvSpPr>
          <p:spPr>
            <a:xfrm>
              <a:off x="4525861" y="4641261"/>
              <a:ext cx="1556293" cy="1516801"/>
            </a:xfrm>
            <a:prstGeom prst="roundRect">
              <a:avLst>
                <a:gd name="adj" fmla="val 9616"/>
              </a:avLst>
            </a:prstGeom>
            <a:noFill/>
            <a:ln w="28575">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7" name="Straight Arrow Connector 66"/>
            <p:cNvCxnSpPr>
              <a:stCxn id="11" idx="3"/>
              <a:endCxn id="61" idx="1"/>
            </p:cNvCxnSpPr>
            <p:nvPr/>
          </p:nvCxnSpPr>
          <p:spPr>
            <a:xfrm>
              <a:off x="6082154" y="5399662"/>
              <a:ext cx="874903" cy="4118"/>
            </a:xfrm>
            <a:prstGeom prst="straightConnector1">
              <a:avLst/>
            </a:prstGeom>
            <a:ln w="28575">
              <a:solidFill>
                <a:schemeClr val="accent3"/>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1" idx="2"/>
              <a:endCxn id="70" idx="2"/>
            </p:cNvCxnSpPr>
            <p:nvPr/>
          </p:nvCxnSpPr>
          <p:spPr>
            <a:xfrm rot="5400000" flipH="1" flipV="1">
              <a:off x="6793037" y="4397909"/>
              <a:ext cx="271123" cy="3249183"/>
            </a:xfrm>
            <a:prstGeom prst="bentConnector3">
              <a:avLst>
                <a:gd name="adj1" fmla="val -84316"/>
              </a:avLst>
            </a:prstGeom>
            <a:ln w="28575">
              <a:solidFill>
                <a:srgbClr val="80AF51"/>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a:off x="8194272" y="4920621"/>
              <a:ext cx="717837" cy="1118205"/>
              <a:chOff x="6605274" y="4364054"/>
              <a:chExt cx="926281" cy="1442907"/>
            </a:xfrm>
          </p:grpSpPr>
          <p:sp>
            <p:nvSpPr>
              <p:cNvPr id="69" name="Chevron 68"/>
              <p:cNvSpPr/>
              <p:nvPr/>
            </p:nvSpPr>
            <p:spPr>
              <a:xfrm rot="16200000">
                <a:off x="6616812" y="5510109"/>
                <a:ext cx="417058" cy="176646"/>
              </a:xfrm>
              <a:prstGeom prst="chevr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ectangle 69"/>
              <p:cNvSpPr/>
              <p:nvPr/>
            </p:nvSpPr>
            <p:spPr>
              <a:xfrm>
                <a:off x="6605274" y="4364054"/>
                <a:ext cx="926281" cy="1246916"/>
              </a:xfrm>
              <a:prstGeom prst="rect">
                <a:avLst/>
              </a:prstGeom>
              <a:solidFill>
                <a:srgbClr val="668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 name="Straight Connector 70"/>
              <p:cNvCxnSpPr/>
              <p:nvPr/>
            </p:nvCxnSpPr>
            <p:spPr>
              <a:xfrm>
                <a:off x="6839814" y="5402323"/>
                <a:ext cx="4572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6737018" y="4523837"/>
                <a:ext cx="662793" cy="334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Connector 73"/>
              <p:cNvCxnSpPr/>
              <p:nvPr/>
            </p:nvCxnSpPr>
            <p:spPr>
              <a:xfrm>
                <a:off x="6737018" y="5277550"/>
                <a:ext cx="662793" cy="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Equal 23"/>
            <p:cNvSpPr/>
            <p:nvPr/>
          </p:nvSpPr>
          <p:spPr>
            <a:xfrm>
              <a:off x="7714540" y="5246361"/>
              <a:ext cx="440086" cy="325050"/>
            </a:xfrm>
            <a:prstGeom prst="mathEqual">
              <a:avLst/>
            </a:prstGeom>
            <a:solidFill>
              <a:srgbClr val="B31B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 name="Picture 5"/>
            <p:cNvPicPr>
              <a:picLocks noChangeAspect="1"/>
            </p:cNvPicPr>
            <p:nvPr/>
          </p:nvPicPr>
          <p:blipFill>
            <a:blip r:embed="rId6"/>
            <a:stretch>
              <a:fillRect/>
            </a:stretch>
          </p:blipFill>
          <p:spPr>
            <a:xfrm>
              <a:off x="3112192" y="4879001"/>
              <a:ext cx="681381" cy="1035675"/>
            </a:xfrm>
            <a:prstGeom prst="rect">
              <a:avLst/>
            </a:prstGeom>
          </p:spPr>
        </p:pic>
        <p:cxnSp>
          <p:nvCxnSpPr>
            <p:cNvPr id="76" name="Straight Arrow Connector 75"/>
            <p:cNvCxnSpPr>
              <a:stCxn id="6" idx="3"/>
              <a:endCxn id="11" idx="1"/>
            </p:cNvCxnSpPr>
            <p:nvPr/>
          </p:nvCxnSpPr>
          <p:spPr>
            <a:xfrm>
              <a:off x="3793573" y="5396839"/>
              <a:ext cx="732288" cy="2823"/>
            </a:xfrm>
            <a:prstGeom prst="straightConnector1">
              <a:avLst/>
            </a:prstGeom>
            <a:ln w="28575">
              <a:solidFill>
                <a:schemeClr val="accent3"/>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4321477" y="4788465"/>
              <a:ext cx="660358" cy="369332"/>
            </a:xfrm>
            <a:prstGeom prst="rect">
              <a:avLst/>
            </a:prstGeom>
            <a:noFill/>
          </p:spPr>
          <p:txBody>
            <a:bodyPr wrap="square" rtlCol="0">
              <a:spAutoFit/>
            </a:bodyPr>
            <a:lstStyle/>
            <a:p>
              <a:pPr algn="ctr"/>
              <a:r>
                <a:rPr lang="en-US" b="1" dirty="0">
                  <a:solidFill>
                    <a:schemeClr val="bg1"/>
                  </a:solidFill>
                </a:rPr>
                <a:t>&lt;/&gt;</a:t>
              </a:r>
            </a:p>
          </p:txBody>
        </p:sp>
      </p:grpSp>
      <p:sp>
        <p:nvSpPr>
          <p:cNvPr id="82" name="Rectangle 81"/>
          <p:cNvSpPr/>
          <p:nvPr/>
        </p:nvSpPr>
        <p:spPr>
          <a:xfrm>
            <a:off x="1032256" y="6038223"/>
            <a:ext cx="10264144" cy="707886"/>
          </a:xfrm>
          <a:prstGeom prst="rect">
            <a:avLst/>
          </a:prstGeom>
        </p:spPr>
        <p:txBody>
          <a:bodyPr wrap="square">
            <a:spAutoFit/>
          </a:bodyPr>
          <a:lstStyle/>
          <a:p>
            <a:r>
              <a:rPr lang="en-US" sz="2000" dirty="0">
                <a:solidFill>
                  <a:schemeClr val="tx1">
                    <a:lumMod val="75000"/>
                    <a:lumOff val="25000"/>
                  </a:schemeClr>
                </a:solidFill>
                <a:latin typeface="+mj-lt"/>
              </a:rPr>
              <a:t>Stodden, V. (2015). Reproducing statistical results. </a:t>
            </a:r>
            <a:r>
              <a:rPr lang="en-US" sz="2000" i="1" dirty="0">
                <a:solidFill>
                  <a:schemeClr val="tx1">
                    <a:lumMod val="75000"/>
                    <a:lumOff val="25000"/>
                  </a:schemeClr>
                </a:solidFill>
                <a:latin typeface="+mj-lt"/>
              </a:rPr>
              <a:t>Annual Review of Statistics and Its Application</a:t>
            </a:r>
            <a:r>
              <a:rPr lang="en-US" sz="2000" dirty="0">
                <a:solidFill>
                  <a:schemeClr val="tx1">
                    <a:lumMod val="75000"/>
                    <a:lumOff val="25000"/>
                  </a:schemeClr>
                </a:solidFill>
                <a:latin typeface="+mj-lt"/>
              </a:rPr>
              <a:t>, </a:t>
            </a:r>
            <a:r>
              <a:rPr lang="en-US" sz="2000" i="1" dirty="0">
                <a:solidFill>
                  <a:schemeClr val="tx1">
                    <a:lumMod val="75000"/>
                    <a:lumOff val="25000"/>
                  </a:schemeClr>
                </a:solidFill>
                <a:latin typeface="+mj-lt"/>
              </a:rPr>
              <a:t>2</a:t>
            </a:r>
            <a:r>
              <a:rPr lang="en-US" sz="2000" dirty="0">
                <a:solidFill>
                  <a:schemeClr val="tx1">
                    <a:lumMod val="75000"/>
                    <a:lumOff val="25000"/>
                  </a:schemeClr>
                </a:solidFill>
                <a:latin typeface="+mj-lt"/>
              </a:rPr>
              <a:t>(1), 1–19. https://doi.org/10.1146/annurev-statistics-010814-020127</a:t>
            </a:r>
            <a:endParaRPr lang="en-US" sz="2000" dirty="0">
              <a:solidFill>
                <a:schemeClr val="tx1">
                  <a:lumMod val="75000"/>
                  <a:lumOff val="25000"/>
                </a:schemeClr>
              </a:solidFill>
              <a:effectLst/>
              <a:latin typeface="+mj-lt"/>
            </a:endParaRPr>
          </a:p>
        </p:txBody>
      </p:sp>
      <p:sp>
        <p:nvSpPr>
          <p:cNvPr id="30" name="Title 1"/>
          <p:cNvSpPr>
            <a:spLocks noGrp="1"/>
          </p:cNvSpPr>
          <p:nvPr>
            <p:ph type="title"/>
          </p:nvPr>
        </p:nvSpPr>
        <p:spPr>
          <a:xfrm>
            <a:off x="665924" y="1250109"/>
            <a:ext cx="10687876" cy="1325563"/>
          </a:xfrm>
        </p:spPr>
        <p:txBody>
          <a:bodyPr>
            <a:normAutofit/>
          </a:bodyPr>
          <a:lstStyle/>
          <a:p>
            <a:r>
              <a:rPr lang="en-US" sz="4800" b="1" dirty="0"/>
              <a:t>Reproducibility (</a:t>
            </a:r>
            <a:r>
              <a:rPr lang="en-US" sz="4000" b="1" dirty="0"/>
              <a:t>Computational Reproducibility)</a:t>
            </a:r>
            <a:endParaRPr lang="en-US" sz="3700" dirty="0">
              <a:solidFill>
                <a:schemeClr val="tx1"/>
              </a:solidFill>
            </a:endParaRPr>
          </a:p>
        </p:txBody>
      </p:sp>
      <p:sp>
        <p:nvSpPr>
          <p:cNvPr id="28" name="Content Placeholder 4"/>
          <p:cNvSpPr txBox="1">
            <a:spLocks/>
          </p:cNvSpPr>
          <p:nvPr/>
        </p:nvSpPr>
        <p:spPr>
          <a:xfrm>
            <a:off x="1024128" y="1993900"/>
            <a:ext cx="10752143" cy="1929423"/>
          </a:xfrm>
          <a:prstGeom prst="rect">
            <a:avLst/>
          </a:prstGeom>
        </p:spPr>
        <p:txBody>
          <a:bodyPr vert="horz" lIns="45720" tIns="45720" rIns="4572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buNone/>
            </a:pPr>
            <a:r>
              <a:rPr lang="en-US" sz="2000" b="1" dirty="0"/>
              <a:t>Definition:</a:t>
            </a:r>
          </a:p>
          <a:p>
            <a:pPr marL="0" indent="0">
              <a:spcBef>
                <a:spcPts val="200"/>
              </a:spcBef>
              <a:buNone/>
            </a:pPr>
            <a:r>
              <a:rPr lang="en-US" sz="2000" dirty="0"/>
              <a:t>Changes in scientific practice and reporting standards to accommodate the use of computational technology…in particular whether the </a:t>
            </a:r>
            <a:r>
              <a:rPr lang="en-US" sz="2000" b="1" dirty="0">
                <a:solidFill>
                  <a:srgbClr val="FF0000"/>
                </a:solidFill>
              </a:rPr>
              <a:t>same results </a:t>
            </a:r>
            <a:r>
              <a:rPr lang="en-US" sz="2000" dirty="0"/>
              <a:t>can be obtained from the </a:t>
            </a:r>
            <a:r>
              <a:rPr lang="en-US" sz="2000" b="1" dirty="0">
                <a:solidFill>
                  <a:srgbClr val="FF0000"/>
                </a:solidFill>
              </a:rPr>
              <a:t>data and code used in the original study</a:t>
            </a:r>
            <a:r>
              <a:rPr lang="en-US" sz="2000" dirty="0">
                <a:solidFill>
                  <a:srgbClr val="FF0000"/>
                </a:solidFill>
              </a:rPr>
              <a:t>.</a:t>
            </a:r>
          </a:p>
        </p:txBody>
      </p:sp>
    </p:spTree>
    <p:extLst>
      <p:ext uri="{BB962C8B-B14F-4D97-AF65-F5344CB8AC3E}">
        <p14:creationId xmlns:p14="http://schemas.microsoft.com/office/powerpoint/2010/main" val="7421225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4613</Words>
  <Application>Microsoft Office PowerPoint</Application>
  <PresentationFormat>Widescreen</PresentationFormat>
  <Paragraphs>583</Paragraphs>
  <Slides>75</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Arial</vt:lpstr>
      <vt:lpstr>Calibri</vt:lpstr>
      <vt:lpstr>Calibri Light</vt:lpstr>
      <vt:lpstr>Consolas</vt:lpstr>
      <vt:lpstr>Courier New</vt:lpstr>
      <vt:lpstr>Webdings</vt:lpstr>
      <vt:lpstr>Wingdings</vt:lpstr>
      <vt:lpstr>Wingdings 3</vt:lpstr>
      <vt:lpstr>Office Theme</vt:lpstr>
      <vt:lpstr>PowerPoint Presentation</vt:lpstr>
      <vt:lpstr>Cornell Institute for Social and Economic Research</vt:lpstr>
      <vt:lpstr>Goals of workshop</vt:lpstr>
      <vt:lpstr>Changing Mindset of  Purpose of Researching </vt:lpstr>
      <vt:lpstr>Outline</vt:lpstr>
      <vt:lpstr>Transparency</vt:lpstr>
      <vt:lpstr>Pre-Registration</vt:lpstr>
      <vt:lpstr>Citation Transparency</vt:lpstr>
      <vt:lpstr>Reproducibility (Computational Reproducibility)</vt:lpstr>
      <vt:lpstr>Independently Understandable RM</vt:lpstr>
      <vt:lpstr>PowerPoint Presentation</vt:lpstr>
      <vt:lpstr>PowerPoint Presentation</vt:lpstr>
      <vt:lpstr>PowerPoint Presentation</vt:lpstr>
      <vt:lpstr>Reproduction of Results Service (R Squared)</vt:lpstr>
      <vt:lpstr>PowerPoint Presentation</vt:lpstr>
      <vt:lpstr>Reasons for the service</vt:lpstr>
      <vt:lpstr>PowerPoint Presentation</vt:lpstr>
      <vt:lpstr>PowerPoint Presentation</vt:lpstr>
      <vt:lpstr>PowerPoint Presentation</vt:lpstr>
      <vt:lpstr>PowerPoint Presentation</vt:lpstr>
      <vt:lpstr>Lack of Seed</vt:lpstr>
      <vt:lpstr>PowerPoint Presentation</vt:lpstr>
      <vt:lpstr>Examples of good reproduction packages</vt:lpstr>
      <vt:lpstr>Most Common Error Types present in Manuscripts</vt:lpstr>
      <vt:lpstr>PowerPoint Presentation</vt:lpstr>
      <vt:lpstr>PowerPoint Presentation</vt:lpstr>
      <vt:lpstr>PowerPoint Presentation</vt:lpstr>
      <vt:lpstr>PowerPoint Presentation</vt:lpstr>
      <vt:lpstr>PowerPoint Presentation</vt:lpstr>
      <vt:lpstr>PowerPoint Presentation</vt:lpstr>
      <vt:lpstr>Most Common Error Types present in Scripts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Hands-on: Data &amp; code review</vt:lpstr>
      <vt:lpstr>Quality Review for Curation</vt:lpstr>
      <vt:lpstr>curating for reproducibility FILE QUALITY REVIEW</vt:lpstr>
      <vt:lpstr>PowerPoint Presentation</vt:lpstr>
      <vt:lpstr>PowerPoint Presentation</vt:lpstr>
      <vt:lpstr>curating for reproducibility DATA QUALITY REVIEW</vt:lpstr>
      <vt:lpstr>curating for reproducibility DATA QUALITY REVIEW</vt:lpstr>
      <vt:lpstr>curating for reproducibility DATA QUALITY REVIEW – Variables</vt:lpstr>
      <vt:lpstr>PowerPoint Presentation</vt:lpstr>
      <vt:lpstr>curating for reproducibility DOCUMENTATION QUALITY REVIEW</vt:lpstr>
      <vt:lpstr>curating for reproducibility DOCUMENTATION REVIEW – METADATA </vt:lpstr>
      <vt:lpstr>curating for reproducibility CODE QUALITY REVIEW</vt:lpstr>
      <vt:lpstr>curating for reproducibility CODE QUALITY REVIEW</vt:lpstr>
      <vt:lpstr>curating for reproducibility CODE QUALITY REVIEW</vt:lpstr>
      <vt:lpstr>curating for reproducibility CODE QUALITY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curating for reproducibility OUTPUT QUALITY REVIEW</vt:lpstr>
      <vt:lpstr>PowerPoint Presentation</vt:lpstr>
      <vt:lpstr>PowerPoint Presentation</vt:lpstr>
      <vt:lpstr>PowerPoint Presentation</vt:lpstr>
      <vt:lpstr>PowerPoint Presentation</vt:lpstr>
      <vt:lpstr>PowerPoint Presentation</vt:lpstr>
      <vt:lpstr>PowerPoint Presentation</vt:lpstr>
      <vt:lpstr>Tools for Transparency and Reproducibility</vt:lpstr>
      <vt:lpstr>Dynamic Documentation</vt:lpstr>
      <vt:lpstr>Dynamic Documentation</vt:lpstr>
      <vt:lpstr>Conclusion</vt:lpstr>
      <vt:lpstr>Discussion/Questions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2019-08-26T14:30:36Z</dcterms:created>
  <dcterms:modified xsi:type="dcterms:W3CDTF">2019-08-26T14:30:50Z</dcterms:modified>
</cp:coreProperties>
</file>